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54" r:id="rId2"/>
    <p:sldId id="344" r:id="rId3"/>
    <p:sldId id="325" r:id="rId4"/>
    <p:sldId id="327" r:id="rId5"/>
    <p:sldId id="342" r:id="rId6"/>
    <p:sldId id="318" r:id="rId7"/>
    <p:sldId id="311" r:id="rId8"/>
    <p:sldId id="322" r:id="rId9"/>
    <p:sldId id="284" r:id="rId10"/>
    <p:sldId id="282" r:id="rId11"/>
    <p:sldId id="296" r:id="rId12"/>
    <p:sldId id="367" r:id="rId13"/>
    <p:sldId id="320" r:id="rId14"/>
    <p:sldId id="312" r:id="rId15"/>
    <p:sldId id="321" r:id="rId16"/>
    <p:sldId id="313" r:id="rId17"/>
    <p:sldId id="314" r:id="rId18"/>
    <p:sldId id="297" r:id="rId19"/>
    <p:sldId id="369" r:id="rId20"/>
    <p:sldId id="330" r:id="rId21"/>
    <p:sldId id="33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BA46"/>
    <a:srgbClr val="2A370A"/>
    <a:srgbClr val="DFD7B8"/>
    <a:srgbClr val="FFB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9"/>
    <p:restoredTop sz="91973"/>
  </p:normalViewPr>
  <p:slideViewPr>
    <p:cSldViewPr snapToGrid="0" snapToObjects="1">
      <p:cViewPr varScale="1">
        <p:scale>
          <a:sx n="102" d="100"/>
          <a:sy n="102" d="100"/>
        </p:scale>
        <p:origin x="122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oward" userId="ae9b5b0c-bdd0-4f41-8fe7-22a8e47403a6" providerId="ADAL" clId="{0A20380F-503E-469D-85CE-6919A2E870CD}"/>
    <pc:docChg chg="undo custSel addSld delSld modSld sldOrd">
      <pc:chgData name="David Howard" userId="ae9b5b0c-bdd0-4f41-8fe7-22a8e47403a6" providerId="ADAL" clId="{0A20380F-503E-469D-85CE-6919A2E870CD}" dt="2026-03-05T19:26:58.811" v="159" actId="20577"/>
      <pc:docMkLst>
        <pc:docMk/>
      </pc:docMkLst>
      <pc:sldChg chg="del">
        <pc:chgData name="David Howard" userId="ae9b5b0c-bdd0-4f41-8fe7-22a8e47403a6" providerId="ADAL" clId="{0A20380F-503E-469D-85CE-6919A2E870CD}" dt="2026-03-05T19:04:16.826" v="1" actId="2696"/>
        <pc:sldMkLst>
          <pc:docMk/>
          <pc:sldMk cId="543795827" sldId="290"/>
        </pc:sldMkLst>
      </pc:sldChg>
      <pc:sldChg chg="del">
        <pc:chgData name="David Howard" userId="ae9b5b0c-bdd0-4f41-8fe7-22a8e47403a6" providerId="ADAL" clId="{0A20380F-503E-469D-85CE-6919A2E870CD}" dt="2026-03-05T19:04:16.826" v="1" actId="2696"/>
        <pc:sldMkLst>
          <pc:docMk/>
          <pc:sldMk cId="519476621" sldId="298"/>
        </pc:sldMkLst>
      </pc:sldChg>
      <pc:sldChg chg="del">
        <pc:chgData name="David Howard" userId="ae9b5b0c-bdd0-4f41-8fe7-22a8e47403a6" providerId="ADAL" clId="{0A20380F-503E-469D-85CE-6919A2E870CD}" dt="2026-03-05T19:04:16.826" v="1" actId="2696"/>
        <pc:sldMkLst>
          <pc:docMk/>
          <pc:sldMk cId="3944943351" sldId="299"/>
        </pc:sldMkLst>
      </pc:sldChg>
      <pc:sldChg chg="del">
        <pc:chgData name="David Howard" userId="ae9b5b0c-bdd0-4f41-8fe7-22a8e47403a6" providerId="ADAL" clId="{0A20380F-503E-469D-85CE-6919A2E870CD}" dt="2026-03-05T19:04:16.826" v="1" actId="2696"/>
        <pc:sldMkLst>
          <pc:docMk/>
          <pc:sldMk cId="847069233" sldId="300"/>
        </pc:sldMkLst>
      </pc:sldChg>
      <pc:sldChg chg="modSp mod">
        <pc:chgData name="David Howard" userId="ae9b5b0c-bdd0-4f41-8fe7-22a8e47403a6" providerId="ADAL" clId="{0A20380F-503E-469D-85CE-6919A2E870CD}" dt="2026-03-05T19:25:14.774" v="132" actId="33524"/>
        <pc:sldMkLst>
          <pc:docMk/>
          <pc:sldMk cId="1631164965" sldId="311"/>
        </pc:sldMkLst>
        <pc:spChg chg="mod">
          <ac:chgData name="David Howard" userId="ae9b5b0c-bdd0-4f41-8fe7-22a8e47403a6" providerId="ADAL" clId="{0A20380F-503E-469D-85CE-6919A2E870CD}" dt="2026-03-05T19:25:14.774" v="132" actId="33524"/>
          <ac:spMkLst>
            <pc:docMk/>
            <pc:sldMk cId="1631164965" sldId="311"/>
            <ac:spMk id="8" creationId="{A10E36A5-3E52-5749-A53D-01CB4DFFFE18}"/>
          </ac:spMkLst>
        </pc:spChg>
      </pc:sldChg>
      <pc:sldChg chg="modSp mod">
        <pc:chgData name="David Howard" userId="ae9b5b0c-bdd0-4f41-8fe7-22a8e47403a6" providerId="ADAL" clId="{0A20380F-503E-469D-85CE-6919A2E870CD}" dt="2026-03-05T19:04:59.080" v="16" actId="33524"/>
        <pc:sldMkLst>
          <pc:docMk/>
          <pc:sldMk cId="3878330136" sldId="312"/>
        </pc:sldMkLst>
        <pc:spChg chg="mod">
          <ac:chgData name="David Howard" userId="ae9b5b0c-bdd0-4f41-8fe7-22a8e47403a6" providerId="ADAL" clId="{0A20380F-503E-469D-85CE-6919A2E870CD}" dt="2026-03-05T19:04:59.080" v="16" actId="33524"/>
          <ac:spMkLst>
            <pc:docMk/>
            <pc:sldMk cId="3878330136" sldId="312"/>
            <ac:spMk id="8" creationId="{A10E36A5-3E52-5749-A53D-01CB4DFFFE18}"/>
          </ac:spMkLst>
        </pc:spChg>
      </pc:sldChg>
      <pc:sldChg chg="del">
        <pc:chgData name="David Howard" userId="ae9b5b0c-bdd0-4f41-8fe7-22a8e47403a6" providerId="ADAL" clId="{0A20380F-503E-469D-85CE-6919A2E870CD}" dt="2026-03-05T19:04:16.826" v="1" actId="2696"/>
        <pc:sldMkLst>
          <pc:docMk/>
          <pc:sldMk cId="2593794024" sldId="316"/>
        </pc:sldMkLst>
      </pc:sldChg>
      <pc:sldChg chg="modSp mod">
        <pc:chgData name="David Howard" userId="ae9b5b0c-bdd0-4f41-8fe7-22a8e47403a6" providerId="ADAL" clId="{0A20380F-503E-469D-85CE-6919A2E870CD}" dt="2026-03-05T19:24:59.448" v="131" actId="20577"/>
        <pc:sldMkLst>
          <pc:docMk/>
          <pc:sldMk cId="3918088794" sldId="318"/>
        </pc:sldMkLst>
        <pc:spChg chg="mod">
          <ac:chgData name="David Howard" userId="ae9b5b0c-bdd0-4f41-8fe7-22a8e47403a6" providerId="ADAL" clId="{0A20380F-503E-469D-85CE-6919A2E870CD}" dt="2026-03-05T19:24:59.448" v="131" actId="20577"/>
          <ac:spMkLst>
            <pc:docMk/>
            <pc:sldMk cId="3918088794" sldId="318"/>
            <ac:spMk id="4" creationId="{74182195-FCD2-4D40-BF46-BE3B051565E4}"/>
          </ac:spMkLst>
        </pc:spChg>
      </pc:sldChg>
      <pc:sldChg chg="del">
        <pc:chgData name="David Howard" userId="ae9b5b0c-bdd0-4f41-8fe7-22a8e47403a6" providerId="ADAL" clId="{0A20380F-503E-469D-85CE-6919A2E870CD}" dt="2026-03-05T19:04:16.826" v="1" actId="2696"/>
        <pc:sldMkLst>
          <pc:docMk/>
          <pc:sldMk cId="1678575017" sldId="319"/>
        </pc:sldMkLst>
      </pc:sldChg>
      <pc:sldChg chg="modSp mod">
        <pc:chgData name="David Howard" userId="ae9b5b0c-bdd0-4f41-8fe7-22a8e47403a6" providerId="ADAL" clId="{0A20380F-503E-469D-85CE-6919A2E870CD}" dt="2026-03-05T19:04:27.022" v="14" actId="20577"/>
        <pc:sldMkLst>
          <pc:docMk/>
          <pc:sldMk cId="1911134390" sldId="320"/>
        </pc:sldMkLst>
        <pc:spChg chg="mod">
          <ac:chgData name="David Howard" userId="ae9b5b0c-bdd0-4f41-8fe7-22a8e47403a6" providerId="ADAL" clId="{0A20380F-503E-469D-85CE-6919A2E870CD}" dt="2026-03-05T19:04:27.022" v="14" actId="20577"/>
          <ac:spMkLst>
            <pc:docMk/>
            <pc:sldMk cId="1911134390" sldId="320"/>
            <ac:spMk id="4" creationId="{74182195-FCD2-4D40-BF46-BE3B051565E4}"/>
          </ac:spMkLst>
        </pc:spChg>
      </pc:sldChg>
      <pc:sldChg chg="modSp mod">
        <pc:chgData name="David Howard" userId="ae9b5b0c-bdd0-4f41-8fe7-22a8e47403a6" providerId="ADAL" clId="{0A20380F-503E-469D-85CE-6919A2E870CD}" dt="2026-03-05T19:06:06.491" v="39" actId="20577"/>
        <pc:sldMkLst>
          <pc:docMk/>
          <pc:sldMk cId="68989356" sldId="321"/>
        </pc:sldMkLst>
        <pc:spChg chg="mod">
          <ac:chgData name="David Howard" userId="ae9b5b0c-bdd0-4f41-8fe7-22a8e47403a6" providerId="ADAL" clId="{0A20380F-503E-469D-85CE-6919A2E870CD}" dt="2026-03-05T19:06:06.491" v="39" actId="20577"/>
          <ac:spMkLst>
            <pc:docMk/>
            <pc:sldMk cId="68989356" sldId="321"/>
            <ac:spMk id="8" creationId="{A10E36A5-3E52-5749-A53D-01CB4DFFFE18}"/>
          </ac:spMkLst>
        </pc:spChg>
      </pc:sldChg>
      <pc:sldChg chg="del">
        <pc:chgData name="David Howard" userId="ae9b5b0c-bdd0-4f41-8fe7-22a8e47403a6" providerId="ADAL" clId="{0A20380F-503E-469D-85CE-6919A2E870CD}" dt="2026-03-05T19:04:16.826" v="1" actId="2696"/>
        <pc:sldMkLst>
          <pc:docMk/>
          <pc:sldMk cId="2996202078" sldId="324"/>
        </pc:sldMkLst>
      </pc:sldChg>
      <pc:sldChg chg="addSp delSp modSp mod">
        <pc:chgData name="David Howard" userId="ae9b5b0c-bdd0-4f41-8fe7-22a8e47403a6" providerId="ADAL" clId="{0A20380F-503E-469D-85CE-6919A2E870CD}" dt="2026-03-05T19:26:37.117" v="153" actId="1076"/>
        <pc:sldMkLst>
          <pc:docMk/>
          <pc:sldMk cId="3732517249" sldId="330"/>
        </pc:sldMkLst>
        <pc:picChg chg="add del">
          <ac:chgData name="David Howard" userId="ae9b5b0c-bdd0-4f41-8fe7-22a8e47403a6" providerId="ADAL" clId="{0A20380F-503E-469D-85CE-6919A2E870CD}" dt="2026-03-05T19:09:18.275" v="53" actId="478"/>
          <ac:picMkLst>
            <pc:docMk/>
            <pc:sldMk cId="3732517249" sldId="330"/>
            <ac:picMk id="7" creationId="{48FC6ABD-A744-4247-B979-00A355E1FCF3}"/>
          </ac:picMkLst>
        </pc:picChg>
        <pc:picChg chg="mod">
          <ac:chgData name="David Howard" userId="ae9b5b0c-bdd0-4f41-8fe7-22a8e47403a6" providerId="ADAL" clId="{0A20380F-503E-469D-85CE-6919A2E870CD}" dt="2026-03-05T19:26:34.444" v="152" actId="1076"/>
          <ac:picMkLst>
            <pc:docMk/>
            <pc:sldMk cId="3732517249" sldId="330"/>
            <ac:picMk id="9" creationId="{B8727BB3-F475-F647-B591-79143C35CB95}"/>
          </ac:picMkLst>
        </pc:picChg>
        <pc:picChg chg="add del">
          <ac:chgData name="David Howard" userId="ae9b5b0c-bdd0-4f41-8fe7-22a8e47403a6" providerId="ADAL" clId="{0A20380F-503E-469D-85CE-6919A2E870CD}" dt="2026-03-05T19:09:16.452" v="52" actId="478"/>
          <ac:picMkLst>
            <pc:docMk/>
            <pc:sldMk cId="3732517249" sldId="330"/>
            <ac:picMk id="10" creationId="{106E2053-6C79-9849-AB71-E603C46DB699}"/>
          </ac:picMkLst>
        </pc:picChg>
        <pc:picChg chg="mod">
          <ac:chgData name="David Howard" userId="ae9b5b0c-bdd0-4f41-8fe7-22a8e47403a6" providerId="ADAL" clId="{0A20380F-503E-469D-85CE-6919A2E870CD}" dt="2026-03-05T19:26:37.117" v="153" actId="1076"/>
          <ac:picMkLst>
            <pc:docMk/>
            <pc:sldMk cId="3732517249" sldId="330"/>
            <ac:picMk id="11" creationId="{D8A1F924-0405-7741-9EC9-A7D2FE4BFD92}"/>
          </ac:picMkLst>
        </pc:picChg>
      </pc:sldChg>
      <pc:sldChg chg="modSp mod">
        <pc:chgData name="David Howard" userId="ae9b5b0c-bdd0-4f41-8fe7-22a8e47403a6" providerId="ADAL" clId="{0A20380F-503E-469D-85CE-6919A2E870CD}" dt="2026-03-05T19:24:50.301" v="130" actId="20577"/>
        <pc:sldMkLst>
          <pc:docMk/>
          <pc:sldMk cId="689159268" sldId="342"/>
        </pc:sldMkLst>
        <pc:spChg chg="mod">
          <ac:chgData name="David Howard" userId="ae9b5b0c-bdd0-4f41-8fe7-22a8e47403a6" providerId="ADAL" clId="{0A20380F-503E-469D-85CE-6919A2E870CD}" dt="2026-03-05T19:24:50.301" v="130" actId="20577"/>
          <ac:spMkLst>
            <pc:docMk/>
            <pc:sldMk cId="689159268" sldId="342"/>
            <ac:spMk id="3" creationId="{65C81CD7-4E32-F44A-B92C-22DDEEB48F9B}"/>
          </ac:spMkLst>
        </pc:spChg>
      </pc:sldChg>
      <pc:sldChg chg="delSp modSp mod ord">
        <pc:chgData name="David Howard" userId="ae9b5b0c-bdd0-4f41-8fe7-22a8e47403a6" providerId="ADAL" clId="{0A20380F-503E-469D-85CE-6919A2E870CD}" dt="2026-03-05T19:22:28.452" v="82" actId="478"/>
        <pc:sldMkLst>
          <pc:docMk/>
          <pc:sldMk cId="3402028299" sldId="344"/>
        </pc:sldMkLst>
        <pc:spChg chg="del mod">
          <ac:chgData name="David Howard" userId="ae9b5b0c-bdd0-4f41-8fe7-22a8e47403a6" providerId="ADAL" clId="{0A20380F-503E-469D-85CE-6919A2E870CD}" dt="2026-03-05T19:22:28.452" v="82" actId="478"/>
          <ac:spMkLst>
            <pc:docMk/>
            <pc:sldMk cId="3402028299" sldId="344"/>
            <ac:spMk id="2" creationId="{E52C3A6D-CA6B-8747-BF4F-76C4E0B87EBA}"/>
          </ac:spMkLst>
        </pc:spChg>
      </pc:sldChg>
      <pc:sldChg chg="add del">
        <pc:chgData name="David Howard" userId="ae9b5b0c-bdd0-4f41-8fe7-22a8e47403a6" providerId="ADAL" clId="{0A20380F-503E-469D-85CE-6919A2E870CD}" dt="2026-03-05T19:17:07.181" v="61" actId="47"/>
        <pc:sldMkLst>
          <pc:docMk/>
          <pc:sldMk cId="3892521184" sldId="353"/>
        </pc:sldMkLst>
      </pc:sldChg>
      <pc:sldChg chg="modSp mod">
        <pc:chgData name="David Howard" userId="ae9b5b0c-bdd0-4f41-8fe7-22a8e47403a6" providerId="ADAL" clId="{0A20380F-503E-469D-85CE-6919A2E870CD}" dt="2026-03-05T19:26:58.811" v="159" actId="20577"/>
        <pc:sldMkLst>
          <pc:docMk/>
          <pc:sldMk cId="2260939759" sldId="354"/>
        </pc:sldMkLst>
        <pc:spChg chg="mod">
          <ac:chgData name="David Howard" userId="ae9b5b0c-bdd0-4f41-8fe7-22a8e47403a6" providerId="ADAL" clId="{0A20380F-503E-469D-85CE-6919A2E870CD}" dt="2026-03-05T19:26:58.811" v="159" actId="20577"/>
          <ac:spMkLst>
            <pc:docMk/>
            <pc:sldMk cId="2260939759" sldId="354"/>
            <ac:spMk id="3" creationId="{698FB64E-8A3B-B346-B2E9-9F409C747905}"/>
          </ac:spMkLst>
        </pc:spChg>
      </pc:sldChg>
      <pc:sldChg chg="add del">
        <pc:chgData name="David Howard" userId="ae9b5b0c-bdd0-4f41-8fe7-22a8e47403a6" providerId="ADAL" clId="{0A20380F-503E-469D-85CE-6919A2E870CD}" dt="2026-03-05T19:17:07.181" v="61" actId="47"/>
        <pc:sldMkLst>
          <pc:docMk/>
          <pc:sldMk cId="2338178556" sldId="358"/>
        </pc:sldMkLst>
      </pc:sldChg>
      <pc:sldChg chg="del">
        <pc:chgData name="David Howard" userId="ae9b5b0c-bdd0-4f41-8fe7-22a8e47403a6" providerId="ADAL" clId="{0A20380F-503E-469D-85CE-6919A2E870CD}" dt="2026-03-05T19:03:57.283" v="0" actId="2696"/>
        <pc:sldMkLst>
          <pc:docMk/>
          <pc:sldMk cId="1450355982" sldId="363"/>
        </pc:sldMkLst>
      </pc:sldChg>
      <pc:sldChg chg="del">
        <pc:chgData name="David Howard" userId="ae9b5b0c-bdd0-4f41-8fe7-22a8e47403a6" providerId="ADAL" clId="{0A20380F-503E-469D-85CE-6919A2E870CD}" dt="2026-03-05T19:04:16.826" v="1" actId="2696"/>
        <pc:sldMkLst>
          <pc:docMk/>
          <pc:sldMk cId="1305571291" sldId="364"/>
        </pc:sldMkLst>
      </pc:sldChg>
      <pc:sldChg chg="del">
        <pc:chgData name="David Howard" userId="ae9b5b0c-bdd0-4f41-8fe7-22a8e47403a6" providerId="ADAL" clId="{0A20380F-503E-469D-85CE-6919A2E870CD}" dt="2026-03-05T19:17:27.209" v="64" actId="2696"/>
        <pc:sldMkLst>
          <pc:docMk/>
          <pc:sldMk cId="3816005195" sldId="365"/>
        </pc:sldMkLst>
      </pc:sldChg>
      <pc:sldChg chg="del">
        <pc:chgData name="David Howard" userId="ae9b5b0c-bdd0-4f41-8fe7-22a8e47403a6" providerId="ADAL" clId="{0A20380F-503E-469D-85CE-6919A2E870CD}" dt="2026-03-05T19:09:53.201" v="58" actId="2696"/>
        <pc:sldMkLst>
          <pc:docMk/>
          <pc:sldMk cId="526427353" sldId="366"/>
        </pc:sldMkLst>
      </pc:sldChg>
      <pc:sldChg chg="modSp mod ord">
        <pc:chgData name="David Howard" userId="ae9b5b0c-bdd0-4f41-8fe7-22a8e47403a6" providerId="ADAL" clId="{0A20380F-503E-469D-85CE-6919A2E870CD}" dt="2026-03-05T19:25:37.870" v="141" actId="20577"/>
        <pc:sldMkLst>
          <pc:docMk/>
          <pc:sldMk cId="3805835023" sldId="367"/>
        </pc:sldMkLst>
        <pc:spChg chg="mod">
          <ac:chgData name="David Howard" userId="ae9b5b0c-bdd0-4f41-8fe7-22a8e47403a6" providerId="ADAL" clId="{0A20380F-503E-469D-85CE-6919A2E870CD}" dt="2026-03-05T19:25:37.870" v="141" actId="20577"/>
          <ac:spMkLst>
            <pc:docMk/>
            <pc:sldMk cId="3805835023" sldId="367"/>
            <ac:spMk id="2" creationId="{8011F5BE-BE2F-9344-9E2A-532C27D80381}"/>
          </ac:spMkLst>
        </pc:spChg>
      </pc:sldChg>
      <pc:sldChg chg="del">
        <pc:chgData name="David Howard" userId="ae9b5b0c-bdd0-4f41-8fe7-22a8e47403a6" providerId="ADAL" clId="{0A20380F-503E-469D-85CE-6919A2E870CD}" dt="2026-03-05T19:17:27.209" v="64" actId="2696"/>
        <pc:sldMkLst>
          <pc:docMk/>
          <pc:sldMk cId="829855806" sldId="368"/>
        </pc:sldMkLst>
      </pc:sldChg>
      <pc:sldChg chg="modSp mod ord">
        <pc:chgData name="David Howard" userId="ae9b5b0c-bdd0-4f41-8fe7-22a8e47403a6" providerId="ADAL" clId="{0A20380F-503E-469D-85CE-6919A2E870CD}" dt="2026-03-05T19:26:07.477" v="150" actId="20577"/>
        <pc:sldMkLst>
          <pc:docMk/>
          <pc:sldMk cId="1261432670" sldId="369"/>
        </pc:sldMkLst>
        <pc:spChg chg="mod">
          <ac:chgData name="David Howard" userId="ae9b5b0c-bdd0-4f41-8fe7-22a8e47403a6" providerId="ADAL" clId="{0A20380F-503E-469D-85CE-6919A2E870CD}" dt="2026-03-05T19:26:07.477" v="150" actId="20577"/>
          <ac:spMkLst>
            <pc:docMk/>
            <pc:sldMk cId="1261432670" sldId="369"/>
            <ac:spMk id="2" creationId="{8011F5BE-BE2F-9344-9E2A-532C27D80381}"/>
          </ac:spMkLst>
        </pc:spChg>
      </pc:sldChg>
      <pc:sldChg chg="del">
        <pc:chgData name="David Howard" userId="ae9b5b0c-bdd0-4f41-8fe7-22a8e47403a6" providerId="ADAL" clId="{0A20380F-503E-469D-85CE-6919A2E870CD}" dt="2026-03-05T19:17:27.209" v="64" actId="2696"/>
        <pc:sldMkLst>
          <pc:docMk/>
          <pc:sldMk cId="1624412535" sldId="370"/>
        </pc:sldMkLst>
      </pc:sldChg>
      <pc:sldChg chg="del">
        <pc:chgData name="David Howard" userId="ae9b5b0c-bdd0-4f41-8fe7-22a8e47403a6" providerId="ADAL" clId="{0A20380F-503E-469D-85CE-6919A2E870CD}" dt="2026-03-05T19:17:27.209" v="64" actId="2696"/>
        <pc:sldMkLst>
          <pc:docMk/>
          <pc:sldMk cId="242285275" sldId="3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399B2-E8EE-DF45-80EA-B1B5018652B1}" type="datetimeFigureOut">
              <a:rPr lang="en-US" smtClean="0"/>
              <a:t>3/5/2026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FF758-7B53-E143-A58D-9D20AB1021FE}" type="slidenum">
              <a:rPr lang="en-US" smtClean="0"/>
              <a:t>‹#›</a:t>
            </a:fld>
            <a:endParaRPr lang="en-US" dirty="0"/>
          </a:p>
        </p:txBody>
      </p:sp>
    </p:spTree>
    <p:extLst>
      <p:ext uri="{BB962C8B-B14F-4D97-AF65-F5344CB8AC3E}">
        <p14:creationId xmlns:p14="http://schemas.microsoft.com/office/powerpoint/2010/main" val="134570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FF758-7B53-E143-A58D-9D20AB1021FE}" type="slidenum">
              <a:rPr lang="en-US" smtClean="0"/>
              <a:t>3</a:t>
            </a:fld>
            <a:endParaRPr lang="en-US" dirty="0"/>
          </a:p>
        </p:txBody>
      </p:sp>
    </p:spTree>
    <p:extLst>
      <p:ext uri="{BB962C8B-B14F-4D97-AF65-F5344CB8AC3E}">
        <p14:creationId xmlns:p14="http://schemas.microsoft.com/office/powerpoint/2010/main" val="110142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FF758-7B53-E143-A58D-9D20AB1021FE}" type="slidenum">
              <a:rPr lang="en-US" smtClean="0"/>
              <a:t>16</a:t>
            </a:fld>
            <a:endParaRPr lang="en-US" dirty="0"/>
          </a:p>
        </p:txBody>
      </p:sp>
    </p:spTree>
    <p:extLst>
      <p:ext uri="{BB962C8B-B14F-4D97-AF65-F5344CB8AC3E}">
        <p14:creationId xmlns:p14="http://schemas.microsoft.com/office/powerpoint/2010/main" val="253546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8FF758-7B53-E143-A58D-9D20AB1021FE}" type="slidenum">
              <a:rPr lang="en-US" smtClean="0"/>
              <a:t>20</a:t>
            </a:fld>
            <a:endParaRPr lang="en-US" dirty="0"/>
          </a:p>
        </p:txBody>
      </p:sp>
    </p:spTree>
    <p:extLst>
      <p:ext uri="{BB962C8B-B14F-4D97-AF65-F5344CB8AC3E}">
        <p14:creationId xmlns:p14="http://schemas.microsoft.com/office/powerpoint/2010/main" val="3621154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0CCF-6E86-5C44-A15C-5CBF69ABE07A}"/>
              </a:ext>
            </a:extLst>
          </p:cNvPr>
          <p:cNvSpPr>
            <a:spLocks noGrp="1"/>
          </p:cNvSpPr>
          <p:nvPr>
            <p:ph type="ctrTitle"/>
          </p:nvPr>
        </p:nvSpPr>
        <p:spPr>
          <a:xfrm>
            <a:off x="1524000" y="1122363"/>
            <a:ext cx="9144000" cy="2133599"/>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71CB08BD-06D2-824B-8425-492AB2F0C0FE}"/>
              </a:ext>
            </a:extLst>
          </p:cNvPr>
          <p:cNvSpPr>
            <a:spLocks noGrp="1"/>
          </p:cNvSpPr>
          <p:nvPr>
            <p:ph type="subTitle" idx="1"/>
          </p:nvPr>
        </p:nvSpPr>
        <p:spPr>
          <a:xfrm>
            <a:off x="1524000" y="3513762"/>
            <a:ext cx="9144000" cy="1744038"/>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647C402-80B7-1147-AFF0-451C13F1C0E7}"/>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5" name="Footer Placeholder 4">
            <a:extLst>
              <a:ext uri="{FF2B5EF4-FFF2-40B4-BE49-F238E27FC236}">
                <a16:creationId xmlns:a16="http://schemas.microsoft.com/office/drawing/2014/main" id="{93C3D4EC-98B4-264F-84D3-3FA6EF05AA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5FC6E8-BB34-EC44-8613-F86B6D315576}"/>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262236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9BBB-90AA-F947-BA5B-E53EBFFFC8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E41897-0523-FE49-9B26-967CC03A1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FF886-ADC4-E64D-97A9-3EBC86D92A06}"/>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5" name="Footer Placeholder 4">
            <a:extLst>
              <a:ext uri="{FF2B5EF4-FFF2-40B4-BE49-F238E27FC236}">
                <a16:creationId xmlns:a16="http://schemas.microsoft.com/office/drawing/2014/main" id="{C6267BCA-171A-B94F-953D-0ECC1D8D0D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E13F60-116E-7A41-BC23-E3795BC5F021}"/>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273712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5E5B79-77FD-CE4E-B728-7EA288DAD7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A4EF32-D4B3-6E4D-A118-0303422AF7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ECC92-B45D-C24D-AD55-3A7ACE901E4E}"/>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5" name="Footer Placeholder 4">
            <a:extLst>
              <a:ext uri="{FF2B5EF4-FFF2-40B4-BE49-F238E27FC236}">
                <a16:creationId xmlns:a16="http://schemas.microsoft.com/office/drawing/2014/main" id="{BD8C6712-9367-4D4A-9C94-D180416EE1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72C72C-EBDC-994A-A95A-7CAC1DC420A0}"/>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2873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F932-B1AA-8C4D-94F5-ECFF5C17D0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00D19-79AA-D843-A60D-66D0347695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01EDB-02E7-064C-B4AB-5935762FD234}"/>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5" name="Footer Placeholder 4">
            <a:extLst>
              <a:ext uri="{FF2B5EF4-FFF2-40B4-BE49-F238E27FC236}">
                <a16:creationId xmlns:a16="http://schemas.microsoft.com/office/drawing/2014/main" id="{9D615A22-8120-8F4D-A048-135CB3DC44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4A4796-0640-FA48-9E63-E99062BD822C}"/>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330188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B145-FE1B-2148-90EC-A64305397F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8BD785-F221-1141-86D1-34878E3BD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6B3B49-7554-6345-9489-05BEB68AADD6}"/>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5" name="Footer Placeholder 4">
            <a:extLst>
              <a:ext uri="{FF2B5EF4-FFF2-40B4-BE49-F238E27FC236}">
                <a16:creationId xmlns:a16="http://schemas.microsoft.com/office/drawing/2014/main" id="{72A54FA8-3101-F84D-A538-C9C5DCF7A7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D3BAC5-56A9-3D40-B78A-FC752262E98D}"/>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89841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F091-4FCA-BF42-9A47-DDB510FF6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51DA32-B3B6-9B46-AAF4-538C8CBAB4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07EC58-EDD5-9048-B7FA-E5DC56EFA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B765F3-1D2D-BF47-85B9-B0CAC8E0AA31}"/>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6" name="Footer Placeholder 5">
            <a:extLst>
              <a:ext uri="{FF2B5EF4-FFF2-40B4-BE49-F238E27FC236}">
                <a16:creationId xmlns:a16="http://schemas.microsoft.com/office/drawing/2014/main" id="{3B3FBB04-7AA9-6D42-B87D-32776E0EFF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7E0B96A-C9DD-BC48-A025-B085A1DC0E6B}"/>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74640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09488-2C86-BE4B-812B-7CD3A3641D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B21799-5F91-BB4E-8648-72EF9649B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539203-97E9-C34B-9A5C-9E9D05C58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19DB33-CA82-1540-B761-5179292167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3A439-EBFF-2044-99A2-A4DD308D31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15D7B-CDBB-A045-86F6-36E0B9A92AF3}"/>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8" name="Footer Placeholder 7">
            <a:extLst>
              <a:ext uri="{FF2B5EF4-FFF2-40B4-BE49-F238E27FC236}">
                <a16:creationId xmlns:a16="http://schemas.microsoft.com/office/drawing/2014/main" id="{4DEF0330-55AF-8F44-BFA1-15588E8E07F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BEC41DD-899F-9A4E-99D0-00C06F227567}"/>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199149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F83AD-714C-0944-9A4F-CF818748BD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72FE1-DA2E-2B48-8BFD-A04C1A0248AD}"/>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4" name="Footer Placeholder 3">
            <a:extLst>
              <a:ext uri="{FF2B5EF4-FFF2-40B4-BE49-F238E27FC236}">
                <a16:creationId xmlns:a16="http://schemas.microsoft.com/office/drawing/2014/main" id="{AAA7103A-58A0-6F41-A0F9-EB9920F273F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A9F2966-46B8-314F-A834-6D2EACEA5103}"/>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292457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822170-3C62-4345-B08D-543CE4E23568}"/>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3" name="Footer Placeholder 2">
            <a:extLst>
              <a:ext uri="{FF2B5EF4-FFF2-40B4-BE49-F238E27FC236}">
                <a16:creationId xmlns:a16="http://schemas.microsoft.com/office/drawing/2014/main" id="{E9ACE6BA-E188-3C4C-8473-40B4ADF077D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6B4010-30DE-3F4E-BD47-C5575BF3FD15}"/>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239677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A3A64-51AC-0E4C-AAB7-AC336529C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874534-7E23-FF42-B2C1-579FC0194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7A1FD7-EC4F-4149-AACB-E866CFAED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F02A73-9DC1-E04C-B69D-AE299315F201}"/>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6" name="Footer Placeholder 5">
            <a:extLst>
              <a:ext uri="{FF2B5EF4-FFF2-40B4-BE49-F238E27FC236}">
                <a16:creationId xmlns:a16="http://schemas.microsoft.com/office/drawing/2014/main" id="{BC9B3B70-433F-E644-98D3-35D0001C9A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7832A7-48D8-CE41-8AEE-7F68F0F90F96}"/>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92003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99BD-0EA4-0449-A32A-B7F799E94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9CE8A-4FC7-CB44-8E4B-56C39F447F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B6DF63B-DCE2-CF4A-9299-3E7DC2462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8BA48-F6C9-2F44-B594-FDF1DFFB10A5}"/>
              </a:ext>
            </a:extLst>
          </p:cNvPr>
          <p:cNvSpPr>
            <a:spLocks noGrp="1"/>
          </p:cNvSpPr>
          <p:nvPr>
            <p:ph type="dt" sz="half" idx="10"/>
          </p:nvPr>
        </p:nvSpPr>
        <p:spPr/>
        <p:txBody>
          <a:bodyPr/>
          <a:lstStyle/>
          <a:p>
            <a:fld id="{EE1F13F9-68D0-F34F-B0A3-97BE5FBBEED4}" type="datetimeFigureOut">
              <a:rPr lang="en-US" smtClean="0"/>
              <a:t>3/5/2026</a:t>
            </a:fld>
            <a:endParaRPr lang="en-US" dirty="0"/>
          </a:p>
        </p:txBody>
      </p:sp>
      <p:sp>
        <p:nvSpPr>
          <p:cNvPr id="6" name="Footer Placeholder 5">
            <a:extLst>
              <a:ext uri="{FF2B5EF4-FFF2-40B4-BE49-F238E27FC236}">
                <a16:creationId xmlns:a16="http://schemas.microsoft.com/office/drawing/2014/main" id="{926CB0D1-BC83-7943-BCA0-4ACC4DBB90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5D466A-43A7-7141-9924-EF9984248AB2}"/>
              </a:ext>
            </a:extLst>
          </p:cNvPr>
          <p:cNvSpPr>
            <a:spLocks noGrp="1"/>
          </p:cNvSpPr>
          <p:nvPr>
            <p:ph type="sldNum" sz="quarter" idx="12"/>
          </p:nvPr>
        </p:nvSpPr>
        <p:spPr>
          <a:xfrm>
            <a:off x="8610600" y="6356350"/>
            <a:ext cx="2743200" cy="365125"/>
          </a:xfrm>
          <a:prstGeom prst="rect">
            <a:avLst/>
          </a:prstGeom>
        </p:spPr>
        <p:txBody>
          <a:bodyPr/>
          <a:lstStyle/>
          <a:p>
            <a:fld id="{AE0DB6B3-B9BD-CF40-891D-4F4CB72B2715}" type="slidenum">
              <a:rPr lang="en-US" smtClean="0"/>
              <a:t>‹#›</a:t>
            </a:fld>
            <a:endParaRPr lang="en-US" dirty="0"/>
          </a:p>
        </p:txBody>
      </p:sp>
    </p:spTree>
    <p:extLst>
      <p:ext uri="{BB962C8B-B14F-4D97-AF65-F5344CB8AC3E}">
        <p14:creationId xmlns:p14="http://schemas.microsoft.com/office/powerpoint/2010/main" val="2374605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23351E-CCED-4C44-BC44-A281A558AF96}"/>
              </a:ext>
            </a:extLst>
          </p:cNvPr>
          <p:cNvSpPr/>
          <p:nvPr userDrawn="1"/>
        </p:nvSpPr>
        <p:spPr>
          <a:xfrm>
            <a:off x="0" y="0"/>
            <a:ext cx="12192000" cy="6176963"/>
          </a:xfrm>
          <a:prstGeom prst="rect">
            <a:avLst/>
          </a:prstGeom>
          <a:gradFill flip="none" rotWithShape="1">
            <a:gsLst>
              <a:gs pos="0">
                <a:schemeClr val="bg1">
                  <a:lumMod val="95000"/>
                </a:schemeClr>
              </a:gs>
              <a:gs pos="20000">
                <a:schemeClr val="bg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1D0B126-8D0F-7F40-B534-047F0DA7429F}"/>
              </a:ext>
            </a:extLst>
          </p:cNvPr>
          <p:cNvSpPr>
            <a:spLocks noGrp="1"/>
          </p:cNvSpPr>
          <p:nvPr>
            <p:ph type="title"/>
          </p:nvPr>
        </p:nvSpPr>
        <p:spPr>
          <a:xfrm>
            <a:off x="472610" y="561413"/>
            <a:ext cx="10326385" cy="23924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6E0E9B7-57FC-FB4E-ABCD-199F49780FA3}"/>
              </a:ext>
            </a:extLst>
          </p:cNvPr>
          <p:cNvSpPr>
            <a:spLocks noGrp="1"/>
          </p:cNvSpPr>
          <p:nvPr>
            <p:ph type="body" idx="1"/>
          </p:nvPr>
        </p:nvSpPr>
        <p:spPr>
          <a:xfrm>
            <a:off x="472610" y="1212351"/>
            <a:ext cx="10326385" cy="47135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C2E114-AFBC-F148-A818-71DCBEE41727}"/>
              </a:ext>
            </a:extLst>
          </p:cNvPr>
          <p:cNvSpPr>
            <a:spLocks noGrp="1"/>
          </p:cNvSpPr>
          <p:nvPr>
            <p:ph type="dt" sz="half" idx="2"/>
          </p:nvPr>
        </p:nvSpPr>
        <p:spPr>
          <a:xfrm>
            <a:off x="47261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F13F9-68D0-F34F-B0A3-97BE5FBBEED4}" type="datetimeFigureOut">
              <a:rPr lang="en-US" smtClean="0"/>
              <a:t>3/5/2026</a:t>
            </a:fld>
            <a:endParaRPr lang="en-US" dirty="0"/>
          </a:p>
        </p:txBody>
      </p:sp>
      <p:sp>
        <p:nvSpPr>
          <p:cNvPr id="5" name="Footer Placeholder 4">
            <a:extLst>
              <a:ext uri="{FF2B5EF4-FFF2-40B4-BE49-F238E27FC236}">
                <a16:creationId xmlns:a16="http://schemas.microsoft.com/office/drawing/2014/main" id="{FAEE390A-2DDC-2D4B-B55D-E3C1A6360B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9" name="Picture 8" descr="A picture containing text, clock&#10;&#10;Description automatically generated">
            <a:extLst>
              <a:ext uri="{FF2B5EF4-FFF2-40B4-BE49-F238E27FC236}">
                <a16:creationId xmlns:a16="http://schemas.microsoft.com/office/drawing/2014/main" id="{F4C2055A-7128-7D4A-A2DF-7E15338F9D16}"/>
              </a:ext>
            </a:extLst>
          </p:cNvPr>
          <p:cNvPicPr>
            <a:picLocks noChangeAspect="1"/>
          </p:cNvPicPr>
          <p:nvPr userDrawn="1"/>
        </p:nvPicPr>
        <p:blipFill>
          <a:blip r:embed="rId13"/>
          <a:stretch>
            <a:fillRect/>
          </a:stretch>
        </p:blipFill>
        <p:spPr>
          <a:xfrm>
            <a:off x="10489914" y="6389939"/>
            <a:ext cx="1350766" cy="276452"/>
          </a:xfrm>
          <a:prstGeom prst="rect">
            <a:avLst/>
          </a:prstGeom>
        </p:spPr>
      </p:pic>
    </p:spTree>
    <p:extLst>
      <p:ext uri="{BB962C8B-B14F-4D97-AF65-F5344CB8AC3E}">
        <p14:creationId xmlns:p14="http://schemas.microsoft.com/office/powerpoint/2010/main" val="3213568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2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3.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mbrella hanging beside buildings">
            <a:extLst>
              <a:ext uri="{FF2B5EF4-FFF2-40B4-BE49-F238E27FC236}">
                <a16:creationId xmlns:a16="http://schemas.microsoft.com/office/drawing/2014/main" id="{E79F5369-6530-E24B-B8E0-598A9A3C2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44" b="11842"/>
          <a:stretch/>
        </p:blipFill>
        <p:spPr bwMode="auto">
          <a:xfrm>
            <a:off x="1" y="0"/>
            <a:ext cx="12190412" cy="61966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229626-E158-5947-A3CF-32C2E2B5BD4A}"/>
              </a:ext>
            </a:extLst>
          </p:cNvPr>
          <p:cNvSpPr>
            <a:spLocks noGrp="1"/>
          </p:cNvSpPr>
          <p:nvPr>
            <p:ph type="ctrTitle"/>
          </p:nvPr>
        </p:nvSpPr>
        <p:spPr>
          <a:xfrm>
            <a:off x="568780" y="1735365"/>
            <a:ext cx="9144000" cy="3032579"/>
          </a:xfrm>
        </p:spPr>
        <p:txBody>
          <a:bodyPr>
            <a:noAutofit/>
          </a:bodyPr>
          <a:lstStyle/>
          <a:p>
            <a:pPr algn="l">
              <a:lnSpc>
                <a:spcPts val="9160"/>
              </a:lnSpc>
            </a:pPr>
            <a:r>
              <a:rPr lang="en-US" sz="8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New</a:t>
            </a:r>
            <a:br>
              <a:rPr lang="en-US" sz="8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8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Agency</a:t>
            </a:r>
            <a:br>
              <a:rPr lang="en-US" sz="8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8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Identity</a:t>
            </a:r>
          </a:p>
        </p:txBody>
      </p:sp>
      <p:sp>
        <p:nvSpPr>
          <p:cNvPr id="3" name="Subtitle 2">
            <a:extLst>
              <a:ext uri="{FF2B5EF4-FFF2-40B4-BE49-F238E27FC236}">
                <a16:creationId xmlns:a16="http://schemas.microsoft.com/office/drawing/2014/main" id="{698FB64E-8A3B-B346-B2E9-9F409C747905}"/>
              </a:ext>
            </a:extLst>
          </p:cNvPr>
          <p:cNvSpPr>
            <a:spLocks noGrp="1"/>
          </p:cNvSpPr>
          <p:nvPr>
            <p:ph type="subTitle" idx="1"/>
          </p:nvPr>
        </p:nvSpPr>
        <p:spPr>
          <a:xfrm>
            <a:off x="609600" y="4784272"/>
            <a:ext cx="4060371" cy="1134833"/>
          </a:xfrm>
        </p:spPr>
        <p:txBody>
          <a:bodyPr>
            <a:normAutofit/>
          </a:bodyPr>
          <a:lstStyle/>
          <a:p>
            <a:pPr algn="l"/>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Concepts &amp; Activations</a:t>
            </a:r>
          </a:p>
          <a:p>
            <a:pPr algn="l"/>
            <a:endParaRPr lang="en-US" sz="16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260939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4" descr="flat lay photography of geodes">
            <a:extLst>
              <a:ext uri="{FF2B5EF4-FFF2-40B4-BE49-F238E27FC236}">
                <a16:creationId xmlns:a16="http://schemas.microsoft.com/office/drawing/2014/main" id="{42814528-D6AE-A540-A161-E8B3A72933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06" t="20615" r="100" b="3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91237E0-8E8A-564B-98CC-2A0B40E1AFA8}"/>
              </a:ext>
            </a:extLst>
          </p:cNvPr>
          <p:cNvPicPr>
            <a:picLocks noChangeAspect="1"/>
          </p:cNvPicPr>
          <p:nvPr/>
        </p:nvPicPr>
        <p:blipFill>
          <a:blip r:embed="rId3"/>
          <a:stretch>
            <a:fillRect/>
          </a:stretch>
        </p:blipFill>
        <p:spPr>
          <a:xfrm>
            <a:off x="3737429" y="2193380"/>
            <a:ext cx="4717142" cy="2351232"/>
          </a:xfrm>
          <a:prstGeom prst="rect">
            <a:avLst/>
          </a:prstGeom>
        </p:spPr>
      </p:pic>
      <p:sp>
        <p:nvSpPr>
          <p:cNvPr id="11" name="TextBox 10">
            <a:extLst>
              <a:ext uri="{FF2B5EF4-FFF2-40B4-BE49-F238E27FC236}">
                <a16:creationId xmlns:a16="http://schemas.microsoft.com/office/drawing/2014/main" id="{0F008CD0-EF76-464F-82A6-9426C6757D30}"/>
              </a:ext>
            </a:extLst>
          </p:cNvPr>
          <p:cNvSpPr txBox="1"/>
          <p:nvPr/>
        </p:nvSpPr>
        <p:spPr>
          <a:xfrm>
            <a:off x="4463181" y="1717232"/>
            <a:ext cx="3265638" cy="338554"/>
          </a:xfrm>
          <a:prstGeom prst="rect">
            <a:avLst/>
          </a:prstGeom>
          <a:noFill/>
        </p:spPr>
        <p:txBody>
          <a:bodyPr wrap="none" rtlCol="0">
            <a:spAutoFit/>
          </a:bodyPr>
          <a:lstStyle/>
          <a:p>
            <a:pPr algn="ctr"/>
            <a:r>
              <a:rPr lang="en-US" sz="16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HERBALIFE NUTRITION</a:t>
            </a:r>
          </a:p>
        </p:txBody>
      </p:sp>
      <p:sp>
        <p:nvSpPr>
          <p:cNvPr id="10" name="Rectangle 9">
            <a:extLst>
              <a:ext uri="{FF2B5EF4-FFF2-40B4-BE49-F238E27FC236}">
                <a16:creationId xmlns:a16="http://schemas.microsoft.com/office/drawing/2014/main" id="{1486159C-E0D8-1C4A-9C9D-1FE261C95F46}"/>
              </a:ext>
            </a:extLst>
          </p:cNvPr>
          <p:cNvSpPr/>
          <p:nvPr/>
        </p:nvSpPr>
        <p:spPr>
          <a:xfrm>
            <a:off x="4262069" y="5682450"/>
            <a:ext cx="3667863" cy="526234"/>
          </a:xfrm>
          <a:prstGeom prst="rect">
            <a:avLst/>
          </a:prstGeom>
        </p:spPr>
        <p:txBody>
          <a:bodyPr wrap="none">
            <a:spAutoFit/>
          </a:bodyPr>
          <a:lstStyle/>
          <a:p>
            <a:pPr algn="ctr">
              <a:lnSpc>
                <a:spcPct val="110000"/>
              </a:lnSpc>
            </a:pPr>
            <a:r>
              <a:rPr lang="en-US" sz="2800" spc="3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Explore forward.</a:t>
            </a:r>
          </a:p>
        </p:txBody>
      </p:sp>
      <p:sp>
        <p:nvSpPr>
          <p:cNvPr id="12" name="TextBox 11">
            <a:extLst>
              <a:ext uri="{FF2B5EF4-FFF2-40B4-BE49-F238E27FC236}">
                <a16:creationId xmlns:a16="http://schemas.microsoft.com/office/drawing/2014/main" id="{11D84C1B-46BD-9F40-AC6A-21EC66D89E4D}"/>
              </a:ext>
            </a:extLst>
          </p:cNvPr>
          <p:cNvSpPr txBox="1"/>
          <p:nvPr/>
        </p:nvSpPr>
        <p:spPr>
          <a:xfrm>
            <a:off x="4409096" y="4694580"/>
            <a:ext cx="3373808" cy="338554"/>
          </a:xfrm>
          <a:prstGeom prst="rect">
            <a:avLst/>
          </a:prstGeom>
          <a:noFill/>
        </p:spPr>
        <p:txBody>
          <a:bodyPr wrap="none" rtlCol="0">
            <a:spAutoFit/>
          </a:bodyPr>
          <a:lstStyle/>
          <a:p>
            <a:pPr algn="ctr"/>
            <a:r>
              <a:rPr lang="en-US" sz="16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CREATIVE REALIZATION</a:t>
            </a:r>
          </a:p>
        </p:txBody>
      </p:sp>
    </p:spTree>
    <p:extLst>
      <p:ext uri="{BB962C8B-B14F-4D97-AF65-F5344CB8AC3E}">
        <p14:creationId xmlns:p14="http://schemas.microsoft.com/office/powerpoint/2010/main" val="333584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1DEB-1070-AE46-81AE-9C46EE0EC1D4}"/>
              </a:ext>
            </a:extLst>
          </p:cNvPr>
          <p:cNvSpPr>
            <a:spLocks noGrp="1"/>
          </p:cNvSpPr>
          <p:nvPr>
            <p:ph type="title"/>
          </p:nvPr>
        </p:nvSpPr>
        <p:spPr/>
        <p:txBody>
          <a:bodyPr>
            <a:normAutofit fontScale="90000"/>
          </a:bodyPr>
          <a:lstStyle/>
          <a:p>
            <a:r>
              <a:rPr lang="en-US" dirty="0"/>
              <a:t>Sage</a:t>
            </a:r>
          </a:p>
        </p:txBody>
      </p:sp>
      <p:pic>
        <p:nvPicPr>
          <p:cNvPr id="5122" name="Picture 2" descr="green and white plant leaves">
            <a:extLst>
              <a:ext uri="{FF2B5EF4-FFF2-40B4-BE49-F238E27FC236}">
                <a16:creationId xmlns:a16="http://schemas.microsoft.com/office/drawing/2014/main" id="{9F8BA534-F26D-3B42-9418-8F13131F542D}"/>
              </a:ext>
            </a:extLst>
          </p:cNvPr>
          <p:cNvPicPr>
            <a:picLocks noChangeArrowheads="1"/>
          </p:cNvPicPr>
          <p:nvPr/>
        </p:nvPicPr>
        <p:blipFill rotWithShape="1">
          <a:blip r:embed="rId2">
            <a:extLst>
              <a:ext uri="{28A0092B-C50C-407E-A947-70E740481C1C}">
                <a14:useLocalDpi xmlns:a14="http://schemas.microsoft.com/office/drawing/2010/main" val="0"/>
              </a:ext>
            </a:extLst>
          </a:blip>
          <a:srcRect l="16592" r="16592"/>
          <a:stretch/>
        </p:blipFill>
        <p:spPr bwMode="auto">
          <a:xfrm>
            <a:off x="3041036" y="96979"/>
            <a:ext cx="2967001" cy="29670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green plant on white wall">
            <a:extLst>
              <a:ext uri="{FF2B5EF4-FFF2-40B4-BE49-F238E27FC236}">
                <a16:creationId xmlns:a16="http://schemas.microsoft.com/office/drawing/2014/main" id="{52A0F216-52FB-E14C-97E5-198ED22C65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5" b="1674"/>
          <a:stretch/>
        </p:blipFill>
        <p:spPr bwMode="auto">
          <a:xfrm>
            <a:off x="9130601" y="3165762"/>
            <a:ext cx="2971800" cy="296700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flat lay photography of geodes">
            <a:extLst>
              <a:ext uri="{FF2B5EF4-FFF2-40B4-BE49-F238E27FC236}">
                <a16:creationId xmlns:a16="http://schemas.microsoft.com/office/drawing/2014/main" id="{7EFF76EB-B634-0B48-A25D-7124A0306B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524" t="2090" r="18820" b="16093"/>
          <a:stretch/>
        </p:blipFill>
        <p:spPr bwMode="auto">
          <a:xfrm>
            <a:off x="6083419" y="96979"/>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Is Yoda the Child&amp;#39;s Father in &amp;#39;The Mandalorian&amp;#39;? - How Baby Yoda Has Parents">
            <a:extLst>
              <a:ext uri="{FF2B5EF4-FFF2-40B4-BE49-F238E27FC236}">
                <a16:creationId xmlns:a16="http://schemas.microsoft.com/office/drawing/2014/main" id="{6C1F9E06-6287-6E43-8A6B-31B46182D3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2"/>
          <a:stretch/>
        </p:blipFill>
        <p:spPr bwMode="auto">
          <a:xfrm>
            <a:off x="9136803" y="96979"/>
            <a:ext cx="2965597" cy="296700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Sage Advice Blog | Shaman, Sage &amp;amp; Sherpa | Marketing Guidance Agency">
            <a:extLst>
              <a:ext uri="{FF2B5EF4-FFF2-40B4-BE49-F238E27FC236}">
                <a16:creationId xmlns:a16="http://schemas.microsoft.com/office/drawing/2014/main" id="{1FE6B29A-FA48-1945-A984-05AF084593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008"/>
          <a:stretch/>
        </p:blipFill>
        <p:spPr bwMode="auto">
          <a:xfrm>
            <a:off x="6083419" y="3165762"/>
            <a:ext cx="2971800" cy="2973311"/>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Fresh Sage Leaves by Harald Walker - Herb, Sage">
            <a:extLst>
              <a:ext uri="{FF2B5EF4-FFF2-40B4-BE49-F238E27FC236}">
                <a16:creationId xmlns:a16="http://schemas.microsoft.com/office/drawing/2014/main" id="{AF1FFBAD-2FE2-E64F-ABC9-BF2DD7C2DC6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998" b="7766"/>
          <a:stretch/>
        </p:blipFill>
        <p:spPr bwMode="auto">
          <a:xfrm>
            <a:off x="3036235" y="3164424"/>
            <a:ext cx="2971801" cy="297180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0E9F2C4C-DDDB-D642-A5ED-00C4C86E8687}"/>
              </a:ext>
            </a:extLst>
          </p:cNvPr>
          <p:cNvSpPr txBox="1">
            <a:spLocks/>
          </p:cNvSpPr>
          <p:nvPr/>
        </p:nvSpPr>
        <p:spPr>
          <a:xfrm>
            <a:off x="255475" y="2266580"/>
            <a:ext cx="2579165" cy="34438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indent="0">
              <a:lnSpc>
                <a:spcPct val="100000"/>
              </a:lnSpc>
              <a:buNone/>
            </a:pPr>
            <a:r>
              <a:rPr lang="en-US" sz="1200" dirty="0">
                <a:latin typeface="Helvetica Neue Medium" panose="02000503000000020004" pitchFamily="2" charset="0"/>
                <a:ea typeface="Helvetica Neue Medium" panose="02000503000000020004" pitchFamily="2" charset="0"/>
                <a:cs typeface="Helvetica Neue Medium" panose="02000503000000020004" pitchFamily="2" charset="0"/>
              </a:rPr>
              <a:t>Why it works and why we like it:</a:t>
            </a:r>
            <a:endParaRPr lang="en-US" sz="1200" dirty="0"/>
          </a:p>
          <a:p>
            <a:pPr marL="173038" indent="-163513">
              <a:lnSpc>
                <a:spcPct val="100000"/>
              </a:lnSpc>
              <a:buFontTx/>
              <a:buChar char="-"/>
            </a:pPr>
            <a:r>
              <a:rPr lang="en-US" sz="1200" dirty="0"/>
              <a:t>As a word with many meanings, Sage connects with the brand on several fronts. It can be defined as an herb, a philosopher like Jim Rohn, or the color green</a:t>
            </a:r>
          </a:p>
          <a:p>
            <a:pPr marL="173038" indent="-163513">
              <a:lnSpc>
                <a:spcPct val="100000"/>
              </a:lnSpc>
              <a:buFontTx/>
              <a:buChar char="-"/>
            </a:pPr>
            <a:r>
              <a:rPr lang="en-US" sz="1200" dirty="0"/>
              <a:t>We see ourselves as experts who want to guide our partners and nourish their creative journey, with many rewards along the way </a:t>
            </a:r>
          </a:p>
          <a:p>
            <a:pPr marL="173038" indent="-163513">
              <a:lnSpc>
                <a:spcPct val="100000"/>
              </a:lnSpc>
              <a:buFontTx/>
              <a:buChar char="-"/>
            </a:pPr>
            <a:r>
              <a:rPr lang="en-US" sz="1200" dirty="0"/>
              <a:t>The NAM creative department is named after another shade of green, so this is an opportunity to align. We aren’t a carbon copy but are still of the same green family</a:t>
            </a:r>
          </a:p>
          <a:p>
            <a:pPr marL="173038" indent="-163513">
              <a:lnSpc>
                <a:spcPct val="100000"/>
              </a:lnSpc>
              <a:buFontTx/>
              <a:buChar char="-"/>
            </a:pPr>
            <a:r>
              <a:rPr lang="en-US" sz="1200" dirty="0"/>
              <a:t>Sage, as an herb, is connected to creativity and healing</a:t>
            </a:r>
          </a:p>
        </p:txBody>
      </p:sp>
    </p:spTree>
    <p:extLst>
      <p:ext uri="{BB962C8B-B14F-4D97-AF65-F5344CB8AC3E}">
        <p14:creationId xmlns:p14="http://schemas.microsoft.com/office/powerpoint/2010/main" val="429469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F5BE-BE2F-9344-9E2A-532C27D80381}"/>
              </a:ext>
            </a:extLst>
          </p:cNvPr>
          <p:cNvSpPr>
            <a:spLocks noGrp="1"/>
          </p:cNvSpPr>
          <p:nvPr>
            <p:ph type="title"/>
          </p:nvPr>
        </p:nvSpPr>
        <p:spPr/>
        <p:txBody>
          <a:bodyPr>
            <a:normAutofit fontScale="90000"/>
          </a:bodyPr>
          <a:lstStyle/>
          <a:p>
            <a:r>
              <a:rPr lang="en-US" dirty="0"/>
              <a:t>Activation for Sage</a:t>
            </a:r>
          </a:p>
        </p:txBody>
      </p:sp>
      <p:sp>
        <p:nvSpPr>
          <p:cNvPr id="3" name="Content Placeholder 2">
            <a:extLst>
              <a:ext uri="{FF2B5EF4-FFF2-40B4-BE49-F238E27FC236}">
                <a16:creationId xmlns:a16="http://schemas.microsoft.com/office/drawing/2014/main" id="{7C3567BA-388C-F24F-AC89-C2AE16DEDBBC}"/>
              </a:ext>
            </a:extLst>
          </p:cNvPr>
          <p:cNvSpPr>
            <a:spLocks noGrp="1"/>
          </p:cNvSpPr>
          <p:nvPr>
            <p:ph idx="1"/>
          </p:nvPr>
        </p:nvSpPr>
        <p:spPr/>
        <p:txBody>
          <a:bodyPr>
            <a:normAutofit fontScale="62500" lnSpcReduction="20000"/>
          </a:bodyPr>
          <a:lstStyle/>
          <a:p>
            <a:pPr marL="0" indent="0">
              <a:lnSpc>
                <a:spcPct val="120000"/>
              </a:lnSpc>
              <a:buNone/>
            </a:pPr>
            <a:r>
              <a:rPr lang="en-US" dirty="0"/>
              <a:t>Walk in the way of the creative warrior. </a:t>
            </a:r>
          </a:p>
          <a:p>
            <a:pPr marL="0" indent="0">
              <a:lnSpc>
                <a:spcPct val="120000"/>
              </a:lnSpc>
              <a:buNone/>
            </a:pPr>
            <a:r>
              <a:rPr lang="en-US" dirty="0"/>
              <a:t>Sage will launch a series of heavily publicized challenges in areas of Los Angeles, like the Grove or 3rd Street Promenade, where participants will nourish the balance in their creative soul: nutritional, physical, and emotional. </a:t>
            </a:r>
          </a:p>
          <a:p>
            <a:pPr marL="0" indent="0">
              <a:lnSpc>
                <a:spcPct val="120000"/>
              </a:lnSpc>
              <a:buNone/>
            </a:pPr>
            <a:r>
              <a:rPr lang="en-US" dirty="0"/>
              <a:t>These medium-skilled challenge events will raise money and awareness for Herbalife Nutrition Foundation and partner with local Casas. </a:t>
            </a:r>
          </a:p>
          <a:p>
            <a:pPr marL="0" indent="0">
              <a:lnSpc>
                <a:spcPct val="120000"/>
              </a:lnSpc>
              <a:buNone/>
            </a:pPr>
            <a:r>
              <a:rPr lang="en-US" dirty="0"/>
              <a:t>The Sage team will guide the kids through obstacle courses, rock walls and escape rooms. Each activity has designed stops that include wisdom, nutrition, and sometimes just goofy fun. </a:t>
            </a:r>
          </a:p>
          <a:p>
            <a:pPr marL="0" indent="0">
              <a:lnSpc>
                <a:spcPct val="120000"/>
              </a:lnSpc>
              <a:buNone/>
            </a:pPr>
            <a:r>
              <a:rPr lang="en-US" dirty="0"/>
              <a:t>The goal is to inspire teamwork and build confidence. </a:t>
            </a:r>
          </a:p>
          <a:p>
            <a:pPr marL="0" indent="0">
              <a:lnSpc>
                <a:spcPct val="120000"/>
              </a:lnSpc>
              <a:buNone/>
            </a:pPr>
            <a:r>
              <a:rPr lang="en-US" dirty="0"/>
              <a:t>Of course, once we are done, the event will be opened to the general public as a ticketed event to raise money for HNF. </a:t>
            </a:r>
          </a:p>
          <a:p>
            <a:pPr marL="0" indent="0">
              <a:lnSpc>
                <a:spcPct val="120000"/>
              </a:lnSpc>
              <a:buNone/>
            </a:pPr>
            <a:r>
              <a:rPr lang="en-US" dirty="0"/>
              <a:t>The activation would include press releases and video content for social and The Scoop.</a:t>
            </a:r>
          </a:p>
          <a:p>
            <a:pPr marL="0" indent="0">
              <a:lnSpc>
                <a:spcPct val="120000"/>
              </a:lnSpc>
              <a:buNone/>
            </a:pPr>
            <a:r>
              <a:rPr lang="en-US" dirty="0"/>
              <a:t> </a:t>
            </a:r>
          </a:p>
          <a:p>
            <a:pPr marL="0" indent="0">
              <a:lnSpc>
                <a:spcPct val="120000"/>
              </a:lnSpc>
              <a:buNone/>
            </a:pPr>
            <a:r>
              <a:rPr lang="en-US" dirty="0"/>
              <a:t> </a:t>
            </a:r>
          </a:p>
          <a:p>
            <a:pPr marL="0" indent="0">
              <a:lnSpc>
                <a:spcPct val="120000"/>
              </a:lnSpc>
              <a:buNone/>
            </a:pPr>
            <a:endParaRPr lang="en-US" dirty="0"/>
          </a:p>
        </p:txBody>
      </p:sp>
    </p:spTree>
    <p:extLst>
      <p:ext uri="{BB962C8B-B14F-4D97-AF65-F5344CB8AC3E}">
        <p14:creationId xmlns:p14="http://schemas.microsoft.com/office/powerpoint/2010/main" val="3805835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182195-FCD2-4D40-BF46-BE3B051565E4}"/>
              </a:ext>
            </a:extLst>
          </p:cNvPr>
          <p:cNvSpPr>
            <a:spLocks noGrp="1"/>
          </p:cNvSpPr>
          <p:nvPr>
            <p:ph type="title"/>
          </p:nvPr>
        </p:nvSpPr>
        <p:spPr/>
        <p:txBody>
          <a:bodyPr/>
          <a:lstStyle/>
          <a:p>
            <a:r>
              <a:rPr lang="en-US"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Concept: Spaghetti</a:t>
            </a:r>
          </a:p>
        </p:txBody>
      </p:sp>
    </p:spTree>
    <p:extLst>
      <p:ext uri="{BB962C8B-B14F-4D97-AF65-F5344CB8AC3E}">
        <p14:creationId xmlns:p14="http://schemas.microsoft.com/office/powerpoint/2010/main" val="1911134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6BD79A-6B69-8441-B68E-00C7EAA77332}"/>
              </a:ext>
            </a:extLst>
          </p:cNvPr>
          <p:cNvSpPr/>
          <p:nvPr/>
        </p:nvSpPr>
        <p:spPr>
          <a:xfrm>
            <a:off x="0" y="1"/>
            <a:ext cx="12188826"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4" descr="yellow and black light illustration">
            <a:extLst>
              <a:ext uri="{FF2B5EF4-FFF2-40B4-BE49-F238E27FC236}">
                <a16:creationId xmlns:a16="http://schemas.microsoft.com/office/drawing/2014/main" id="{B01CBF1D-420D-B64F-BF3E-0217744577B4}"/>
              </a:ext>
            </a:extLst>
          </p:cNvPr>
          <p:cNvPicPr>
            <a:picLocks noChangeAspect="1" noChangeArrowheads="1"/>
          </p:cNvPicPr>
          <p:nvPr/>
        </p:nvPicPr>
        <p:blipFill rotWithShape="1">
          <a:blip r:embed="rId2">
            <a:alphaModFix amt="38000"/>
            <a:extLst>
              <a:ext uri="{28A0092B-C50C-407E-A947-70E740481C1C}">
                <a14:useLocalDpi xmlns:a14="http://schemas.microsoft.com/office/drawing/2010/main" val="0"/>
              </a:ext>
            </a:extLst>
          </a:blip>
          <a:srcRect l="-103" t="7737" r="22" b="7737"/>
          <a:stretch/>
        </p:blipFill>
        <p:spPr bwMode="auto">
          <a:xfrm>
            <a:off x="-15006" y="0"/>
            <a:ext cx="12207006"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10E36A5-3E52-5749-A53D-01CB4DFFFE18}"/>
              </a:ext>
            </a:extLst>
          </p:cNvPr>
          <p:cNvSpPr txBox="1">
            <a:spLocks/>
          </p:cNvSpPr>
          <p:nvPr/>
        </p:nvSpPr>
        <p:spPr>
          <a:xfrm>
            <a:off x="623456" y="1175657"/>
            <a:ext cx="9108374" cy="5388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nSpc>
                <a:spcPct val="100000"/>
              </a:lnSpc>
            </a:pPr>
            <a:endParaRPr lang="en-US" dirty="0">
              <a:solidFill>
                <a:schemeClr val="bg1"/>
              </a:solidFill>
            </a:endParaRPr>
          </a:p>
          <a:p>
            <a:pPr>
              <a:lnSpc>
                <a:spcPct val="100000"/>
              </a:lnSpc>
            </a:pPr>
            <a:endParaRPr lang="en-US" dirty="0">
              <a:solidFill>
                <a:schemeClr val="bg1"/>
              </a:solidFill>
            </a:endParaRPr>
          </a:p>
          <a:p>
            <a:pPr>
              <a:lnSpc>
                <a:spcPct val="100000"/>
              </a:lnSpc>
            </a:pPr>
            <a:br>
              <a:rPr lang="en-US" dirty="0">
                <a:solidFill>
                  <a:schemeClr val="bg1"/>
                </a:solidFill>
              </a:rPr>
            </a:br>
            <a:r>
              <a:rPr lang="en-US" sz="2000" dirty="0">
                <a:solidFill>
                  <a:schemeClr val="bg1"/>
                </a:solidFill>
              </a:rPr>
              <a:t>Take a moment and think of your first art form; chalk, fingerpaints, crayons. We remember creating as children because it brought on an infectious joy. It made us smile; it made the adults beam. It scored us a place of honor on the fridge until our next great masterwork came from… who knows where. Nothing was off limits; you made art with whatever was nearby. Newspaper, toilet paper tubes, a rock, your dinner. No matter the medium, art sparks happiness. And at heart, everyone is an artist.  </a:t>
            </a:r>
          </a:p>
          <a:p>
            <a:pPr>
              <a:lnSpc>
                <a:spcPct val="100000"/>
              </a:lnSpc>
            </a:pPr>
            <a:endParaRPr lang="en-US" sz="2000" dirty="0">
              <a:solidFill>
                <a:schemeClr val="bg1"/>
              </a:solidFill>
            </a:endParaRPr>
          </a:p>
          <a:p>
            <a:pPr>
              <a:lnSpc>
                <a:spcPct val="100000"/>
              </a:lnSpc>
            </a:pPr>
            <a:r>
              <a:rPr lang="en-US" sz="2000" dirty="0">
                <a:solidFill>
                  <a:schemeClr val="bg1"/>
                </a:solidFill>
              </a:rPr>
              <a:t>When you nourish the creative spirit, it is a pipeline (or is it a pipe cleaner?) that connects people to remembering how to play. We take a tangle of winding, twisting paths, opinions, flavors, colors and voices and make them boil and bubble. Then we throw it against the wall; sometimes it sticks, other times it bounces to the floor, every time it nourishes our potential. </a:t>
            </a:r>
          </a:p>
        </p:txBody>
      </p:sp>
    </p:spTree>
    <p:extLst>
      <p:ext uri="{BB962C8B-B14F-4D97-AF65-F5344CB8AC3E}">
        <p14:creationId xmlns:p14="http://schemas.microsoft.com/office/powerpoint/2010/main" val="387833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6BD79A-6B69-8441-B68E-00C7EAA77332}"/>
              </a:ext>
            </a:extLst>
          </p:cNvPr>
          <p:cNvSpPr/>
          <p:nvPr/>
        </p:nvSpPr>
        <p:spPr>
          <a:xfrm>
            <a:off x="0" y="1"/>
            <a:ext cx="12188826"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2" descr="Spaghetti Wallpapers - Top Free Spaghetti Backgrounds - WallpaperAccess">
            <a:extLst>
              <a:ext uri="{FF2B5EF4-FFF2-40B4-BE49-F238E27FC236}">
                <a16:creationId xmlns:a16="http://schemas.microsoft.com/office/drawing/2014/main" id="{4664B8B9-819F-9C4F-9095-882B57E90BCB}"/>
              </a:ext>
            </a:extLst>
          </p:cNvPr>
          <p:cNvPicPr>
            <a:picLocks noChangeAspect="1" noChangeArrowheads="1"/>
          </p:cNvPicPr>
          <p:nvPr/>
        </p:nvPicPr>
        <p:blipFill>
          <a:blip r:embed="rId2">
            <a:alphaModFix amt="48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10E36A5-3E52-5749-A53D-01CB4DFFFE18}"/>
              </a:ext>
            </a:extLst>
          </p:cNvPr>
          <p:cNvSpPr txBox="1">
            <a:spLocks/>
          </p:cNvSpPr>
          <p:nvPr/>
        </p:nvSpPr>
        <p:spPr>
          <a:xfrm>
            <a:off x="623455" y="1420586"/>
            <a:ext cx="8112332" cy="4824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sz="2000" dirty="0">
                <a:solidFill>
                  <a:schemeClr val="bg1"/>
                </a:solidFill>
              </a:rPr>
              <a:t>Consider pasta. It’s versatile, kids use it to add dimensions, they stick it to construction paper, string it to make necklaces, paste it to ornaments. It’s yet another way they create art and tell stories. </a:t>
            </a:r>
          </a:p>
          <a:p>
            <a:endParaRPr lang="en-US" sz="2000" dirty="0">
              <a:solidFill>
                <a:schemeClr val="bg1"/>
              </a:solidFill>
            </a:endParaRPr>
          </a:p>
          <a:p>
            <a:r>
              <a:rPr lang="en-US" sz="2000" dirty="0">
                <a:solidFill>
                  <a:schemeClr val="bg1"/>
                </a:solidFill>
                <a:latin typeface="Helvetica Neue Medium"/>
              </a:rPr>
              <a:t>When you cook it, it can be simple or the starting point for innovation. Boil it in a pot. Add butter, bolognaise, pesto or parmesan and it’s delicious for the whole table. It reaches out in every direction.</a:t>
            </a:r>
          </a:p>
          <a:p>
            <a:endParaRPr lang="en-US" sz="2000" dirty="0">
              <a:solidFill>
                <a:schemeClr val="bg1"/>
              </a:solidFill>
            </a:endParaRPr>
          </a:p>
          <a:p>
            <a:r>
              <a:rPr lang="en-US" sz="2000" dirty="0">
                <a:solidFill>
                  <a:schemeClr val="bg1"/>
                </a:solidFill>
              </a:rPr>
              <a:t>When presented, its bundle of strands become a cradle, a support network. No two curve and turn the same way to reach a destination. Like a network, each end connects family, friends, and ideas across the table or around the world.</a:t>
            </a:r>
          </a:p>
          <a:p>
            <a:endParaRPr lang="en-US" sz="2000" dirty="0">
              <a:solidFill>
                <a:schemeClr val="bg1"/>
              </a:solidFill>
            </a:endParaRPr>
          </a:p>
          <a:p>
            <a:pPr>
              <a:lnSpc>
                <a:spcPct val="110000"/>
              </a:lnSpc>
            </a:pPr>
            <a:r>
              <a:rPr lang="en-US" sz="2000" dirty="0">
                <a:solidFill>
                  <a:schemeClr val="bg1"/>
                </a:solidFill>
              </a:rPr>
              <a:t>And it makes us smile. Just like that first masterpiece on the fridge.  </a:t>
            </a:r>
          </a:p>
        </p:txBody>
      </p:sp>
    </p:spTree>
    <p:extLst>
      <p:ext uri="{BB962C8B-B14F-4D97-AF65-F5344CB8AC3E}">
        <p14:creationId xmlns:p14="http://schemas.microsoft.com/office/powerpoint/2010/main" val="68989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paghetti Wallpapers - Top Free Spaghetti Backgrounds - WallpaperAccess">
            <a:extLst>
              <a:ext uri="{FF2B5EF4-FFF2-40B4-BE49-F238E27FC236}">
                <a16:creationId xmlns:a16="http://schemas.microsoft.com/office/drawing/2014/main" id="{D83BC9AB-C473-B945-916D-8685B7AE0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575B8C3-533E-F24B-9C44-2346775A42DE}"/>
              </a:ext>
            </a:extLst>
          </p:cNvPr>
          <p:cNvSpPr/>
          <p:nvPr/>
        </p:nvSpPr>
        <p:spPr>
          <a:xfrm>
            <a:off x="0" y="1"/>
            <a:ext cx="12192000" cy="6858000"/>
          </a:xfrm>
          <a:prstGeom prst="rect">
            <a:avLst/>
          </a:prstGeom>
          <a:gradFill flip="none" rotWithShape="1">
            <a:gsLst>
              <a:gs pos="0">
                <a:schemeClr val="tx1">
                  <a:alpha val="24473"/>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1DC2995-DF37-3247-89B4-F3210455E8DD}"/>
              </a:ext>
            </a:extLst>
          </p:cNvPr>
          <p:cNvPicPr>
            <a:picLocks noChangeAspect="1"/>
          </p:cNvPicPr>
          <p:nvPr/>
        </p:nvPicPr>
        <p:blipFill>
          <a:blip r:embed="rId4"/>
          <a:stretch>
            <a:fillRect/>
          </a:stretch>
        </p:blipFill>
        <p:spPr>
          <a:xfrm>
            <a:off x="2769913" y="2221715"/>
            <a:ext cx="6652174" cy="2031878"/>
          </a:xfrm>
          <a:prstGeom prst="rect">
            <a:avLst/>
          </a:prstGeom>
        </p:spPr>
      </p:pic>
      <p:sp>
        <p:nvSpPr>
          <p:cNvPr id="5" name="TextBox 4">
            <a:extLst>
              <a:ext uri="{FF2B5EF4-FFF2-40B4-BE49-F238E27FC236}">
                <a16:creationId xmlns:a16="http://schemas.microsoft.com/office/drawing/2014/main" id="{D66F2330-74BF-414C-9614-FD7D0363C34D}"/>
              </a:ext>
            </a:extLst>
          </p:cNvPr>
          <p:cNvSpPr txBox="1"/>
          <p:nvPr/>
        </p:nvSpPr>
        <p:spPr>
          <a:xfrm>
            <a:off x="4312499" y="5736630"/>
            <a:ext cx="3567002" cy="523220"/>
          </a:xfrm>
          <a:prstGeom prst="rect">
            <a:avLst/>
          </a:prstGeom>
          <a:noFill/>
        </p:spPr>
        <p:txBody>
          <a:bodyPr wrap="none" rtlCol="0">
            <a:spAutoFit/>
          </a:bodyPr>
          <a:lstStyle/>
          <a:p>
            <a:pPr algn="ctr"/>
            <a:r>
              <a:rPr lang="en-US" sz="28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Ideas that stick.</a:t>
            </a:r>
          </a:p>
        </p:txBody>
      </p:sp>
      <p:sp>
        <p:nvSpPr>
          <p:cNvPr id="7" name="TextBox 6">
            <a:extLst>
              <a:ext uri="{FF2B5EF4-FFF2-40B4-BE49-F238E27FC236}">
                <a16:creationId xmlns:a16="http://schemas.microsoft.com/office/drawing/2014/main" id="{9FF4E7D3-11C4-2F46-B84E-D971012009BD}"/>
              </a:ext>
            </a:extLst>
          </p:cNvPr>
          <p:cNvSpPr txBox="1"/>
          <p:nvPr/>
        </p:nvSpPr>
        <p:spPr>
          <a:xfrm>
            <a:off x="4198720" y="1778948"/>
            <a:ext cx="3794560" cy="338554"/>
          </a:xfrm>
          <a:prstGeom prst="rect">
            <a:avLst/>
          </a:prstGeom>
          <a:noFill/>
        </p:spPr>
        <p:txBody>
          <a:bodyPr wrap="square" rtlCol="0">
            <a:spAutoFit/>
          </a:bodyPr>
          <a:lstStyle/>
          <a:p>
            <a:pPr algn="ctr"/>
            <a:r>
              <a:rPr lang="en-US" sz="16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HERBALIFE NUTRITION</a:t>
            </a:r>
          </a:p>
        </p:txBody>
      </p:sp>
      <p:sp>
        <p:nvSpPr>
          <p:cNvPr id="9" name="TextBox 8">
            <a:extLst>
              <a:ext uri="{FF2B5EF4-FFF2-40B4-BE49-F238E27FC236}">
                <a16:creationId xmlns:a16="http://schemas.microsoft.com/office/drawing/2014/main" id="{BA3D74DE-62D4-A04C-8724-C5FE36F1931C}"/>
              </a:ext>
            </a:extLst>
          </p:cNvPr>
          <p:cNvSpPr txBox="1"/>
          <p:nvPr/>
        </p:nvSpPr>
        <p:spPr>
          <a:xfrm>
            <a:off x="3048681" y="4357806"/>
            <a:ext cx="6094638" cy="338554"/>
          </a:xfrm>
          <a:prstGeom prst="rect">
            <a:avLst/>
          </a:prstGeom>
          <a:noFill/>
        </p:spPr>
        <p:txBody>
          <a:bodyPr wrap="square">
            <a:spAutoFit/>
          </a:bodyPr>
          <a:lstStyle/>
          <a:p>
            <a:pPr algn="ctr"/>
            <a:r>
              <a:rPr lang="en-US" sz="16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CREATIVE REALIZATION</a:t>
            </a:r>
          </a:p>
        </p:txBody>
      </p:sp>
    </p:spTree>
    <p:extLst>
      <p:ext uri="{BB962C8B-B14F-4D97-AF65-F5344CB8AC3E}">
        <p14:creationId xmlns:p14="http://schemas.microsoft.com/office/powerpoint/2010/main" val="3309719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E3E15D-41F0-EA4A-94A7-2AD1B9AE7213}"/>
              </a:ext>
            </a:extLst>
          </p:cNvPr>
          <p:cNvSpPr/>
          <p:nvPr/>
        </p:nvSpPr>
        <p:spPr>
          <a:xfrm>
            <a:off x="0" y="0"/>
            <a:ext cx="12192000" cy="6858000"/>
          </a:xfrm>
          <a:prstGeom prst="rect">
            <a:avLst/>
          </a:prstGeom>
          <a:solidFill>
            <a:srgbClr val="DF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CDEAF46-DFD7-C947-BB24-A804E55A944E}"/>
              </a:ext>
            </a:extLst>
          </p:cNvPr>
          <p:cNvSpPr/>
          <p:nvPr/>
        </p:nvSpPr>
        <p:spPr>
          <a:xfrm>
            <a:off x="0" y="0"/>
            <a:ext cx="12192000" cy="6858000"/>
          </a:xfrm>
          <a:prstGeom prst="rect">
            <a:avLst/>
          </a:prstGeom>
          <a:gradFill flip="none" rotWithShape="1">
            <a:gsLst>
              <a:gs pos="0">
                <a:schemeClr val="tx1">
                  <a:alpha val="27520"/>
                </a:schemeClr>
              </a:gs>
              <a:gs pos="100000">
                <a:schemeClr val="accent1">
                  <a:tint val="23500"/>
                  <a:satMod val="160000"/>
                  <a:lumMod val="0"/>
                  <a:lumOff val="10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745ACFB-484F-4A41-96F3-A0D947C15190}"/>
              </a:ext>
            </a:extLst>
          </p:cNvPr>
          <p:cNvSpPr/>
          <p:nvPr/>
        </p:nvSpPr>
        <p:spPr>
          <a:xfrm>
            <a:off x="3717334" y="855432"/>
            <a:ext cx="4757332" cy="4757332"/>
          </a:xfrm>
          <a:prstGeom prst="ellipse">
            <a:avLst/>
          </a:prstGeom>
          <a:solidFill>
            <a:srgbClr val="DFD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36300DB-D1A1-AF40-B8CB-A416456C9A8F}"/>
              </a:ext>
            </a:extLst>
          </p:cNvPr>
          <p:cNvSpPr txBox="1"/>
          <p:nvPr/>
        </p:nvSpPr>
        <p:spPr>
          <a:xfrm>
            <a:off x="4508867" y="5851219"/>
            <a:ext cx="3174266" cy="461665"/>
          </a:xfrm>
          <a:prstGeom prst="rect">
            <a:avLst/>
          </a:prstGeom>
          <a:noFill/>
        </p:spPr>
        <p:txBody>
          <a:bodyPr wrap="none" rtlCol="0">
            <a:spAutoFit/>
          </a:bodyPr>
          <a:lstStyle/>
          <a:p>
            <a:pPr algn="ctr"/>
            <a:r>
              <a:rPr lang="en-US" sz="2400" b="1" spc="300" dirty="0">
                <a:latin typeface="Helvetica Neue" panose="02000503000000020004" pitchFamily="2" charset="0"/>
                <a:ea typeface="Helvetica Neue" panose="02000503000000020004" pitchFamily="2" charset="0"/>
                <a:cs typeface="Helvetica Neue" panose="02000503000000020004" pitchFamily="2" charset="0"/>
              </a:rPr>
              <a:t>Ideas that stick.</a:t>
            </a:r>
          </a:p>
        </p:txBody>
      </p:sp>
      <p:pic>
        <p:nvPicPr>
          <p:cNvPr id="6" name="Picture 5">
            <a:extLst>
              <a:ext uri="{FF2B5EF4-FFF2-40B4-BE49-F238E27FC236}">
                <a16:creationId xmlns:a16="http://schemas.microsoft.com/office/drawing/2014/main" id="{5EB68D96-AC53-5243-991E-C6F70730D27B}"/>
              </a:ext>
            </a:extLst>
          </p:cNvPr>
          <p:cNvPicPr>
            <a:picLocks noChangeAspect="1"/>
          </p:cNvPicPr>
          <p:nvPr/>
        </p:nvPicPr>
        <p:blipFill>
          <a:blip r:embed="rId2"/>
          <a:stretch>
            <a:fillRect/>
          </a:stretch>
        </p:blipFill>
        <p:spPr>
          <a:xfrm>
            <a:off x="3706723" y="850127"/>
            <a:ext cx="4767943" cy="4767943"/>
          </a:xfrm>
          <a:prstGeom prst="rect">
            <a:avLst/>
          </a:prstGeom>
        </p:spPr>
      </p:pic>
    </p:spTree>
    <p:extLst>
      <p:ext uri="{BB962C8B-B14F-4D97-AF65-F5344CB8AC3E}">
        <p14:creationId xmlns:p14="http://schemas.microsoft.com/office/powerpoint/2010/main" val="34941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Spaghetti – Tun-Asia International Export Services">
            <a:extLst>
              <a:ext uri="{FF2B5EF4-FFF2-40B4-BE49-F238E27FC236}">
                <a16:creationId xmlns:a16="http://schemas.microsoft.com/office/drawing/2014/main" id="{FA5EFADB-B821-BF4F-8083-BB2B0B56719B}"/>
              </a:ext>
            </a:extLst>
          </p:cNvPr>
          <p:cNvPicPr>
            <a:picLocks noChangeArrowheads="1"/>
          </p:cNvPicPr>
          <p:nvPr/>
        </p:nvPicPr>
        <p:blipFill rotWithShape="1">
          <a:blip r:embed="rId2">
            <a:extLst>
              <a:ext uri="{28A0092B-C50C-407E-A947-70E740481C1C}">
                <a14:useLocalDpi xmlns:a14="http://schemas.microsoft.com/office/drawing/2010/main" val="0"/>
              </a:ext>
            </a:extLst>
          </a:blip>
          <a:srcRect l="23878" r="22462"/>
          <a:stretch/>
        </p:blipFill>
        <p:spPr bwMode="auto">
          <a:xfrm>
            <a:off x="3033878" y="92181"/>
            <a:ext cx="2974014" cy="29757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Out of Your League neon light signage">
            <a:extLst>
              <a:ext uri="{FF2B5EF4-FFF2-40B4-BE49-F238E27FC236}">
                <a16:creationId xmlns:a16="http://schemas.microsoft.com/office/drawing/2014/main" id="{C99154C0-B877-004B-A8B2-990486113B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62" b="27071"/>
          <a:stretch/>
        </p:blipFill>
        <p:spPr bwMode="auto">
          <a:xfrm>
            <a:off x="9135400" y="96980"/>
            <a:ext cx="2967001" cy="2967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111DEB-1070-AE46-81AE-9C46EE0EC1D4}"/>
              </a:ext>
            </a:extLst>
          </p:cNvPr>
          <p:cNvSpPr>
            <a:spLocks noGrp="1"/>
          </p:cNvSpPr>
          <p:nvPr>
            <p:ph type="title"/>
          </p:nvPr>
        </p:nvSpPr>
        <p:spPr/>
        <p:txBody>
          <a:bodyPr>
            <a:normAutofit fontScale="90000"/>
          </a:bodyPr>
          <a:lstStyle/>
          <a:p>
            <a:r>
              <a:rPr lang="en-US" dirty="0"/>
              <a:t>Spaghetti</a:t>
            </a:r>
          </a:p>
        </p:txBody>
      </p:sp>
      <p:pic>
        <p:nvPicPr>
          <p:cNvPr id="2052" name="Picture 4" descr="yellow and black light illustration">
            <a:extLst>
              <a:ext uri="{FF2B5EF4-FFF2-40B4-BE49-F238E27FC236}">
                <a16:creationId xmlns:a16="http://schemas.microsoft.com/office/drawing/2014/main" id="{8A35B6BF-4194-0947-99BF-6A659D8E4E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34" r="24646"/>
          <a:stretch/>
        </p:blipFill>
        <p:spPr bwMode="auto">
          <a:xfrm>
            <a:off x="6084639" y="96980"/>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at lay photography of frying pan beside tomatoes on blue surface">
            <a:extLst>
              <a:ext uri="{FF2B5EF4-FFF2-40B4-BE49-F238E27FC236}">
                <a16:creationId xmlns:a16="http://schemas.microsoft.com/office/drawing/2014/main" id="{6BD75393-722C-FD40-A920-D9C42F1FE8F6}"/>
              </a:ext>
            </a:extLst>
          </p:cNvPr>
          <p:cNvPicPr>
            <a:picLocks noChangeArrowheads="1"/>
          </p:cNvPicPr>
          <p:nvPr/>
        </p:nvPicPr>
        <p:blipFill rotWithShape="1">
          <a:blip r:embed="rId5">
            <a:extLst>
              <a:ext uri="{28A0092B-C50C-407E-A947-70E740481C1C}">
                <a14:useLocalDpi xmlns:a14="http://schemas.microsoft.com/office/drawing/2010/main" val="0"/>
              </a:ext>
            </a:extLst>
          </a:blip>
          <a:srcRect l="22351" r="10685"/>
          <a:stretch/>
        </p:blipFill>
        <p:spPr bwMode="auto">
          <a:xfrm>
            <a:off x="6081569" y="3160963"/>
            <a:ext cx="2967001" cy="29670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orange fruits on brown wooden basket">
            <a:extLst>
              <a:ext uri="{FF2B5EF4-FFF2-40B4-BE49-F238E27FC236}">
                <a16:creationId xmlns:a16="http://schemas.microsoft.com/office/drawing/2014/main" id="{79709DF8-B2BB-E643-9ABE-6C007ECC25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768" b="16768"/>
          <a:stretch/>
        </p:blipFill>
        <p:spPr bwMode="auto">
          <a:xfrm>
            <a:off x="9122248" y="3160963"/>
            <a:ext cx="2980153" cy="29670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d tomato and pasta">
            <a:extLst>
              <a:ext uri="{FF2B5EF4-FFF2-40B4-BE49-F238E27FC236}">
                <a16:creationId xmlns:a16="http://schemas.microsoft.com/office/drawing/2014/main" id="{67478CD9-2F17-6C40-90CF-305EA3841CC9}"/>
              </a:ext>
            </a:extLst>
          </p:cNvPr>
          <p:cNvPicPr>
            <a:picLocks noChangeArrowheads="1"/>
          </p:cNvPicPr>
          <p:nvPr/>
        </p:nvPicPr>
        <p:blipFill rotWithShape="1">
          <a:blip r:embed="rId7">
            <a:extLst>
              <a:ext uri="{28A0092B-C50C-407E-A947-70E740481C1C}">
                <a14:useLocalDpi xmlns:a14="http://schemas.microsoft.com/office/drawing/2010/main" val="0"/>
              </a:ext>
            </a:extLst>
          </a:blip>
          <a:srcRect t="11675" b="11675"/>
          <a:stretch/>
        </p:blipFill>
        <p:spPr bwMode="auto">
          <a:xfrm>
            <a:off x="3038679" y="3160965"/>
            <a:ext cx="2969213" cy="2966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0B167C5D-0436-5548-97D6-AC514014FA5B}"/>
              </a:ext>
            </a:extLst>
          </p:cNvPr>
          <p:cNvSpPr txBox="1">
            <a:spLocks/>
          </p:cNvSpPr>
          <p:nvPr/>
        </p:nvSpPr>
        <p:spPr>
          <a:xfrm>
            <a:off x="255475" y="2193480"/>
            <a:ext cx="2647382" cy="34438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indent="0">
              <a:lnSpc>
                <a:spcPct val="100000"/>
              </a:lnSpc>
              <a:buNone/>
            </a:pPr>
            <a:r>
              <a:rPr lang="en-US" sz="1200" dirty="0">
                <a:latin typeface="Helvetica Neue Medium" panose="02000503000000020004" pitchFamily="2" charset="0"/>
                <a:ea typeface="Helvetica Neue Medium" panose="02000503000000020004" pitchFamily="2" charset="0"/>
                <a:cs typeface="Helvetica Neue Medium" panose="02000503000000020004" pitchFamily="2" charset="0"/>
              </a:rPr>
              <a:t>Why it works and why we like it:</a:t>
            </a:r>
            <a:endParaRPr lang="en-US" sz="1200" dirty="0"/>
          </a:p>
          <a:p>
            <a:pPr marL="173038" indent="-163513">
              <a:lnSpc>
                <a:spcPct val="100000"/>
              </a:lnSpc>
              <a:buFontTx/>
              <a:buChar char="-"/>
            </a:pPr>
            <a:r>
              <a:rPr lang="en-US" sz="1200" dirty="0"/>
              <a:t>We want to feed the theme of creative nourishment. Everyone is an artist, and we are open to any medium for the message </a:t>
            </a:r>
          </a:p>
          <a:p>
            <a:pPr marL="173038" indent="-163513">
              <a:lnSpc>
                <a:spcPct val="100000"/>
              </a:lnSpc>
              <a:buFontTx/>
              <a:buChar char="-"/>
            </a:pPr>
            <a:r>
              <a:rPr lang="en-US" sz="1200" dirty="0"/>
              <a:t>Challenges the expectations of the brand. Symbolizes out of the box, heightened thinking. It’s a change in direction from “how we’ve always done it” to “let’s try something surprising and new”</a:t>
            </a:r>
          </a:p>
          <a:p>
            <a:pPr marL="173038" indent="-163513">
              <a:lnSpc>
                <a:spcPct val="100000"/>
              </a:lnSpc>
              <a:buFontTx/>
              <a:buChar char="-"/>
            </a:pPr>
            <a:r>
              <a:rPr lang="en-US" sz="1200" dirty="0"/>
              <a:t>Like our Distributors, Spaghetti is a network that connects and comforts people</a:t>
            </a:r>
          </a:p>
          <a:p>
            <a:pPr marL="173038" indent="-163513">
              <a:lnSpc>
                <a:spcPct val="100000"/>
              </a:lnSpc>
              <a:buFontTx/>
              <a:buChar char="-"/>
            </a:pPr>
            <a:r>
              <a:rPr lang="en-US" sz="1200" dirty="0"/>
              <a:t>And we like it because it makes us happy; it brings us joy. We smile every time we say the name, we think our partners will too</a:t>
            </a:r>
          </a:p>
        </p:txBody>
      </p:sp>
    </p:spTree>
    <p:extLst>
      <p:ext uri="{BB962C8B-B14F-4D97-AF65-F5344CB8AC3E}">
        <p14:creationId xmlns:p14="http://schemas.microsoft.com/office/powerpoint/2010/main" val="160045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1F5BE-BE2F-9344-9E2A-532C27D80381}"/>
              </a:ext>
            </a:extLst>
          </p:cNvPr>
          <p:cNvSpPr>
            <a:spLocks noGrp="1"/>
          </p:cNvSpPr>
          <p:nvPr>
            <p:ph type="title"/>
          </p:nvPr>
        </p:nvSpPr>
        <p:spPr/>
        <p:txBody>
          <a:bodyPr>
            <a:normAutofit fontScale="90000"/>
          </a:bodyPr>
          <a:lstStyle/>
          <a:p>
            <a:r>
              <a:rPr lang="en-US" dirty="0"/>
              <a:t>Activation for Spaghetti</a:t>
            </a:r>
          </a:p>
        </p:txBody>
      </p:sp>
      <p:sp>
        <p:nvSpPr>
          <p:cNvPr id="3" name="Content Placeholder 2">
            <a:extLst>
              <a:ext uri="{FF2B5EF4-FFF2-40B4-BE49-F238E27FC236}">
                <a16:creationId xmlns:a16="http://schemas.microsoft.com/office/drawing/2014/main" id="{7C3567BA-388C-F24F-AC89-C2AE16DEDBBC}"/>
              </a:ext>
            </a:extLst>
          </p:cNvPr>
          <p:cNvSpPr>
            <a:spLocks noGrp="1"/>
          </p:cNvSpPr>
          <p:nvPr>
            <p:ph idx="1"/>
          </p:nvPr>
        </p:nvSpPr>
        <p:spPr/>
        <p:txBody>
          <a:bodyPr>
            <a:normAutofit fontScale="92500" lnSpcReduction="10000"/>
          </a:bodyPr>
          <a:lstStyle/>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Art is life. Life needs nourishment. Spaghetti is nourishment. Therefore, art needs Spaghetti…</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We intend to re-create some of the world’s greatest masterpieces in pasta and display them at LA Live during high-traffic events to announce the arrival of Spaghetti.</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Just imagine: </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Picasso in Penne</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Botticelli in Bucatini</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And wait till you see Michelangelo’s Macaroni  </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On Spaghetti Starry Night, we commission the world’s greatest PastArtists to recreate pasta versions of well-known masterpieces. </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These works of art will initially be displayed at a private evening event for our stakeholders, catered by the freshest pasta restaurateurs DTLA has to offer. </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We will also be giving out samples of Protein Pasta, made from Herbalife Nutrition products. </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The art will stay on display for a few days at LA LIVE with our Instagram Handle and hashtag easily displayed. Then Spaghetti Starry Night disappears as magically as it appeared. </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But this is just the start, this pasta travels. This is an event can be repeated around the world. Just imagine, Spaghetti Starry Night at Comic Con, for example. </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When the bit runs out, that’s fine. We will find a home for these masterpieces through an HNF auction.</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In conjunction with Susan Bowerman, we will create a Protein Pasta Recipe – creatively using Herbalife Nutrition products.</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We will host a Facebook Live event with Susan Bowerman</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And share a recipe video and recipe card on Social Media. </a:t>
            </a:r>
          </a:p>
          <a:p>
            <a:pPr marL="0" indent="0" fontAlgn="base">
              <a:lnSpc>
                <a:spcPct val="100000"/>
              </a:lnSpc>
              <a:buNone/>
            </a:pPr>
            <a:r>
              <a:rPr lang="en-US" sz="1200" dirty="0">
                <a:latin typeface="Helvetica Neue Light" panose="02000403000000020004" pitchFamily="2" charset="0"/>
                <a:ea typeface="Helvetica Neue Light" panose="02000403000000020004" pitchFamily="2" charset="0"/>
              </a:rPr>
              <a:t>Create hashtag and ask Distributors and  Employees to share their pictures of their meals with Protein Pasta</a:t>
            </a:r>
          </a:p>
        </p:txBody>
      </p:sp>
    </p:spTree>
    <p:extLst>
      <p:ext uri="{BB962C8B-B14F-4D97-AF65-F5344CB8AC3E}">
        <p14:creationId xmlns:p14="http://schemas.microsoft.com/office/powerpoint/2010/main" val="1261432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C81CD7-4E32-F44A-B92C-22DDEEB48F9B}"/>
              </a:ext>
            </a:extLst>
          </p:cNvPr>
          <p:cNvSpPr>
            <a:spLocks noGrp="1"/>
          </p:cNvSpPr>
          <p:nvPr>
            <p:ph idx="1"/>
          </p:nvPr>
        </p:nvSpPr>
        <p:spPr>
          <a:xfrm>
            <a:off x="2506436" y="1212351"/>
            <a:ext cx="7179128" cy="4713521"/>
          </a:xfrm>
        </p:spPr>
        <p:txBody>
          <a:bodyPr anchor="ctr"/>
          <a:lstStyle/>
          <a:p>
            <a:pPr marL="0" indent="0" algn="ctr">
              <a:lnSpc>
                <a:spcPct val="100000"/>
              </a:lnSpc>
              <a:buNone/>
            </a:pPr>
            <a:r>
              <a:rPr lang="en-US" sz="3600" dirty="0">
                <a:latin typeface="Helvetica Neue Thin" panose="020B0403020202020204" pitchFamily="34" charset="0"/>
                <a:ea typeface="Helvetica Neue Thin" panose="020B0403020202020204" pitchFamily="34" charset="0"/>
              </a:rPr>
              <a:t>Inside all of us is</a:t>
            </a:r>
            <a:br>
              <a:rPr lang="en-US" sz="3600" dirty="0">
                <a:latin typeface="Helvetica Neue Thin" panose="020B0403020202020204" pitchFamily="34" charset="0"/>
                <a:ea typeface="Helvetica Neue Thin" panose="020B0403020202020204" pitchFamily="34" charset="0"/>
              </a:rPr>
            </a:br>
            <a:r>
              <a:rPr lang="en-US" sz="3600" dirty="0">
                <a:solidFill>
                  <a:srgbClr val="5EBA46"/>
                </a:solidFill>
                <a:latin typeface="Helvetica Neue Medium" panose="02000503000000020004" pitchFamily="2" charset="0"/>
                <a:ea typeface="Helvetica Neue Medium" panose="02000503000000020004" pitchFamily="2" charset="0"/>
                <a:cs typeface="Helvetica Neue Medium" panose="02000503000000020004" pitchFamily="2" charset="0"/>
              </a:rPr>
              <a:t>unrealized creative potential</a:t>
            </a:r>
            <a:br>
              <a:rPr lang="en-US" sz="3600" dirty="0">
                <a:solidFill>
                  <a:srgbClr val="5EBA46"/>
                </a:solidFill>
                <a:latin typeface="Helvetica Neue Thin" panose="020B0403020202020204" pitchFamily="34" charset="0"/>
                <a:ea typeface="Helvetica Neue Thin" panose="020B0403020202020204" pitchFamily="34" charset="0"/>
                <a:cs typeface="Helvetica Neue Medium" panose="02000503000000020004" pitchFamily="2" charset="0"/>
              </a:rPr>
            </a:br>
            <a:r>
              <a:rPr lang="en-US" sz="3600" dirty="0">
                <a:latin typeface="Helvetica Neue Thin" panose="020B0403020202020204" pitchFamily="34" charset="0"/>
                <a:ea typeface="Helvetica Neue Thin" panose="020B0403020202020204" pitchFamily="34" charset="0"/>
              </a:rPr>
              <a:t>– a capacity for incredible growth and fulfillment.  </a:t>
            </a:r>
          </a:p>
          <a:p>
            <a:pPr marL="0" indent="0" algn="ctr">
              <a:buNone/>
            </a:pPr>
            <a:endParaRPr lang="en-US" dirty="0"/>
          </a:p>
        </p:txBody>
      </p:sp>
    </p:spTree>
    <p:extLst>
      <p:ext uri="{BB962C8B-B14F-4D97-AF65-F5344CB8AC3E}">
        <p14:creationId xmlns:p14="http://schemas.microsoft.com/office/powerpoint/2010/main" val="3402028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tree, outdoor, conifer&#10;&#10;Description automatically generated">
            <a:extLst>
              <a:ext uri="{FF2B5EF4-FFF2-40B4-BE49-F238E27FC236}">
                <a16:creationId xmlns:a16="http://schemas.microsoft.com/office/drawing/2014/main" id="{B8727BB3-F475-F647-B591-79143C35CB95}"/>
              </a:ext>
            </a:extLst>
          </p:cNvPr>
          <p:cNvPicPr>
            <a:picLocks noChangeAspect="1"/>
          </p:cNvPicPr>
          <p:nvPr/>
        </p:nvPicPr>
        <p:blipFill>
          <a:blip r:embed="rId3"/>
          <a:stretch>
            <a:fillRect/>
          </a:stretch>
        </p:blipFill>
        <p:spPr>
          <a:xfrm>
            <a:off x="472610" y="1587970"/>
            <a:ext cx="5271423" cy="2965176"/>
          </a:xfrm>
          <a:prstGeom prst="rect">
            <a:avLst/>
          </a:prstGeom>
        </p:spPr>
      </p:pic>
      <p:pic>
        <p:nvPicPr>
          <p:cNvPr id="11" name="Picture 10">
            <a:extLst>
              <a:ext uri="{FF2B5EF4-FFF2-40B4-BE49-F238E27FC236}">
                <a16:creationId xmlns:a16="http://schemas.microsoft.com/office/drawing/2014/main" id="{D8A1F924-0405-7741-9EC9-A7D2FE4BFD92}"/>
              </a:ext>
            </a:extLst>
          </p:cNvPr>
          <p:cNvPicPr>
            <a:picLocks noChangeAspect="1"/>
          </p:cNvPicPr>
          <p:nvPr/>
        </p:nvPicPr>
        <p:blipFill>
          <a:blip r:embed="rId4"/>
          <a:srcRect/>
          <a:stretch/>
        </p:blipFill>
        <p:spPr>
          <a:xfrm>
            <a:off x="6096000" y="1587970"/>
            <a:ext cx="5271423" cy="2965176"/>
          </a:xfrm>
          <a:prstGeom prst="rect">
            <a:avLst/>
          </a:prstGeom>
        </p:spPr>
      </p:pic>
      <p:sp>
        <p:nvSpPr>
          <p:cNvPr id="2" name="Title 1">
            <a:extLst>
              <a:ext uri="{FF2B5EF4-FFF2-40B4-BE49-F238E27FC236}">
                <a16:creationId xmlns:a16="http://schemas.microsoft.com/office/drawing/2014/main" id="{0CBDC6E4-D54E-C040-85C2-96388C11227C}"/>
              </a:ext>
            </a:extLst>
          </p:cNvPr>
          <p:cNvSpPr>
            <a:spLocks noGrp="1"/>
          </p:cNvSpPr>
          <p:nvPr>
            <p:ph type="title"/>
          </p:nvPr>
        </p:nvSpPr>
        <p:spPr/>
        <p:txBody>
          <a:bodyPr>
            <a:normAutofit fontScale="90000"/>
          </a:bodyPr>
          <a:lstStyle/>
          <a:p>
            <a:r>
              <a:rPr lang="en-US" dirty="0"/>
              <a:t>Summary</a:t>
            </a:r>
          </a:p>
        </p:txBody>
      </p:sp>
    </p:spTree>
    <p:extLst>
      <p:ext uri="{BB962C8B-B14F-4D97-AF65-F5344CB8AC3E}">
        <p14:creationId xmlns:p14="http://schemas.microsoft.com/office/powerpoint/2010/main" val="3732517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263F-F8D9-564D-A985-28FD97F11361}"/>
              </a:ext>
            </a:extLst>
          </p:cNvPr>
          <p:cNvSpPr>
            <a:spLocks noGrp="1"/>
          </p:cNvSpPr>
          <p:nvPr>
            <p:ph type="title"/>
          </p:nvPr>
        </p:nvSpPr>
        <p:spPr/>
        <p:txBody>
          <a:bodyPr/>
          <a:lstStyle/>
          <a:p>
            <a:r>
              <a:rPr lang="en-US" b="1" spc="-150"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Thank you</a:t>
            </a:r>
          </a:p>
        </p:txBody>
      </p:sp>
    </p:spTree>
    <p:extLst>
      <p:ext uri="{BB962C8B-B14F-4D97-AF65-F5344CB8AC3E}">
        <p14:creationId xmlns:p14="http://schemas.microsoft.com/office/powerpoint/2010/main" val="298815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BFC1AB4-A38C-D841-9AA2-9894A0EB53D1}"/>
              </a:ext>
            </a:extLst>
          </p:cNvPr>
          <p:cNvSpPr>
            <a:spLocks noGrp="1"/>
          </p:cNvSpPr>
          <p:nvPr>
            <p:ph type="title"/>
          </p:nvPr>
        </p:nvSpPr>
        <p:spPr/>
        <p:txBody>
          <a:bodyPr>
            <a:normAutofit fontScale="90000"/>
          </a:bodyPr>
          <a:lstStyle/>
          <a:p>
            <a:r>
              <a:rPr lang="en-US" dirty="0"/>
              <a:t>PPO</a:t>
            </a:r>
          </a:p>
        </p:txBody>
      </p:sp>
      <p:sp>
        <p:nvSpPr>
          <p:cNvPr id="26" name="Text Placeholder 3">
            <a:extLst>
              <a:ext uri="{FF2B5EF4-FFF2-40B4-BE49-F238E27FC236}">
                <a16:creationId xmlns:a16="http://schemas.microsoft.com/office/drawing/2014/main" id="{596FEA81-E4CF-CC41-83B6-3846B9B9E690}"/>
              </a:ext>
            </a:extLst>
          </p:cNvPr>
          <p:cNvSpPr txBox="1">
            <a:spLocks/>
          </p:cNvSpPr>
          <p:nvPr/>
        </p:nvSpPr>
        <p:spPr>
          <a:xfrm>
            <a:off x="862201" y="2512366"/>
            <a:ext cx="2959391" cy="823912"/>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Purpose</a:t>
            </a:r>
          </a:p>
        </p:txBody>
      </p:sp>
      <p:sp>
        <p:nvSpPr>
          <p:cNvPr id="27" name="Content Placeholder 4">
            <a:extLst>
              <a:ext uri="{FF2B5EF4-FFF2-40B4-BE49-F238E27FC236}">
                <a16:creationId xmlns:a16="http://schemas.microsoft.com/office/drawing/2014/main" id="{1D3034B9-28E5-6646-A73A-DB49D9E134A5}"/>
              </a:ext>
            </a:extLst>
          </p:cNvPr>
          <p:cNvSpPr txBox="1">
            <a:spLocks/>
          </p:cNvSpPr>
          <p:nvPr/>
        </p:nvSpPr>
        <p:spPr>
          <a:xfrm>
            <a:off x="1100437" y="3397645"/>
            <a:ext cx="2482917" cy="1100668"/>
          </a:xfrm>
          <a:prstGeom prst="rect">
            <a:avLst/>
          </a:prstGeom>
          <a:noFill/>
          <a:ln>
            <a:noFill/>
          </a:ln>
        </p:spPr>
        <p:txBody>
          <a:bodyPr wrap="square"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600" dirty="0">
                <a:latin typeface="Helvetica Neue Light" panose="02000403000000020004" pitchFamily="2" charset="0"/>
                <a:ea typeface="Helvetica Neue Light" panose="02000403000000020004" pitchFamily="2" charset="0"/>
              </a:rPr>
              <a:t>Showcase our vision of a new internal agency.</a:t>
            </a:r>
          </a:p>
        </p:txBody>
      </p:sp>
      <p:sp>
        <p:nvSpPr>
          <p:cNvPr id="28" name="Text Placeholder 5">
            <a:extLst>
              <a:ext uri="{FF2B5EF4-FFF2-40B4-BE49-F238E27FC236}">
                <a16:creationId xmlns:a16="http://schemas.microsoft.com/office/drawing/2014/main" id="{0FF45306-8846-3948-8EDB-F80D5CDF6B3A}"/>
              </a:ext>
            </a:extLst>
          </p:cNvPr>
          <p:cNvSpPr txBox="1">
            <a:spLocks/>
          </p:cNvSpPr>
          <p:nvPr/>
        </p:nvSpPr>
        <p:spPr>
          <a:xfrm>
            <a:off x="4529369" y="2512366"/>
            <a:ext cx="2973965" cy="823912"/>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Plan</a:t>
            </a:r>
          </a:p>
        </p:txBody>
      </p:sp>
      <p:sp>
        <p:nvSpPr>
          <p:cNvPr id="29" name="Content Placeholder 6">
            <a:extLst>
              <a:ext uri="{FF2B5EF4-FFF2-40B4-BE49-F238E27FC236}">
                <a16:creationId xmlns:a16="http://schemas.microsoft.com/office/drawing/2014/main" id="{DFDA5C64-1152-6C44-9BCD-3F12FBE74B69}"/>
              </a:ext>
            </a:extLst>
          </p:cNvPr>
          <p:cNvSpPr txBox="1">
            <a:spLocks/>
          </p:cNvSpPr>
          <p:nvPr/>
        </p:nvSpPr>
        <p:spPr>
          <a:xfrm>
            <a:off x="4743451" y="3397645"/>
            <a:ext cx="2705098" cy="1488545"/>
          </a:xfrm>
          <a:prstGeom prst="rect">
            <a:avLst/>
          </a:prstGeom>
          <a:noFill/>
          <a:ln>
            <a:noFill/>
          </a:ln>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600" dirty="0">
                <a:latin typeface="Helvetica Neue Light" panose="02000403000000020004" pitchFamily="2" charset="0"/>
                <a:ea typeface="Helvetica Neue Light" panose="02000403000000020004" pitchFamily="2" charset="0"/>
              </a:rPr>
              <a:t>Review strategic objectives.</a:t>
            </a:r>
            <a:br>
              <a:rPr lang="en-US" sz="1600" dirty="0">
                <a:latin typeface="Helvetica Neue Light" panose="02000403000000020004" pitchFamily="2" charset="0"/>
                <a:ea typeface="Helvetica Neue Light" panose="02000403000000020004" pitchFamily="2" charset="0"/>
              </a:rPr>
            </a:br>
            <a:br>
              <a:rPr lang="en-US" sz="1600" dirty="0">
                <a:latin typeface="Helvetica Neue Light" panose="02000403000000020004" pitchFamily="2" charset="0"/>
                <a:ea typeface="Helvetica Neue Light" panose="02000403000000020004" pitchFamily="2" charset="0"/>
              </a:rPr>
            </a:br>
            <a:r>
              <a:rPr lang="en-US" sz="1600" dirty="0">
                <a:latin typeface="Helvetica Neue Light" panose="02000403000000020004" pitchFamily="2" charset="0"/>
                <a:ea typeface="Helvetica Neue Light" panose="02000403000000020004" pitchFamily="2" charset="0"/>
              </a:rPr>
              <a:t>Present concepts and activations. </a:t>
            </a:r>
          </a:p>
        </p:txBody>
      </p:sp>
      <p:sp>
        <p:nvSpPr>
          <p:cNvPr id="30" name="Text Placeholder 5">
            <a:extLst>
              <a:ext uri="{FF2B5EF4-FFF2-40B4-BE49-F238E27FC236}">
                <a16:creationId xmlns:a16="http://schemas.microsoft.com/office/drawing/2014/main" id="{271B7450-859C-9941-9750-1E34EA2FF45E}"/>
              </a:ext>
            </a:extLst>
          </p:cNvPr>
          <p:cNvSpPr txBox="1">
            <a:spLocks/>
          </p:cNvSpPr>
          <p:nvPr/>
        </p:nvSpPr>
        <p:spPr>
          <a:xfrm>
            <a:off x="8353847" y="2512366"/>
            <a:ext cx="2973965" cy="823912"/>
          </a:xfrm>
          <a:prstGeom prst="rect">
            <a:avLst/>
          </a:prstGeom>
          <a:noFill/>
          <a:ln>
            <a:noFill/>
          </a:ln>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Helvetica Neue Light" panose="02000403000000020004" pitchFamily="2" charset="0"/>
                <a:ea typeface="Helvetica Neue Light" panose="02000403000000020004"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Helvetica Neue Light" panose="02000403000000020004" pitchFamily="2" charset="0"/>
                <a:ea typeface="Helvetica Neue Light" panose="02000403000000020004"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Helvetica Neue Light" panose="02000403000000020004" pitchFamily="2" charset="0"/>
                <a:ea typeface="Helvetica Neue Light" panose="02000403000000020004"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Helvetica Neue Light" panose="02000403000000020004" pitchFamily="2" charset="0"/>
                <a:ea typeface="Helvetica Neue Light" panose="02000403000000020004"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Helvetica Neue Light" panose="02000403000000020004" pitchFamily="2" charset="0"/>
                <a:ea typeface="Helvetica Neue Light" panose="02000403000000020004" pitchFamily="2"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4400"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Outcome</a:t>
            </a:r>
          </a:p>
        </p:txBody>
      </p:sp>
      <p:sp>
        <p:nvSpPr>
          <p:cNvPr id="31" name="Content Placeholder 6">
            <a:extLst>
              <a:ext uri="{FF2B5EF4-FFF2-40B4-BE49-F238E27FC236}">
                <a16:creationId xmlns:a16="http://schemas.microsoft.com/office/drawing/2014/main" id="{E1A09AA0-BEB8-8C47-B4C5-B287148C79D4}"/>
              </a:ext>
            </a:extLst>
          </p:cNvPr>
          <p:cNvSpPr txBox="1">
            <a:spLocks/>
          </p:cNvSpPr>
          <p:nvPr/>
        </p:nvSpPr>
        <p:spPr>
          <a:xfrm>
            <a:off x="8515716" y="3397645"/>
            <a:ext cx="2650225" cy="1100668"/>
          </a:xfrm>
          <a:prstGeom prst="rect">
            <a:avLst/>
          </a:prstGeom>
          <a:noFill/>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600" dirty="0">
                <a:latin typeface="Helvetica Neue Light" panose="02000403000000020004" pitchFamily="2" charset="0"/>
                <a:ea typeface="Helvetica Neue Light" panose="02000403000000020004" pitchFamily="2" charset="0"/>
              </a:rPr>
              <a:t>Receive initial feedback on presented concepts.</a:t>
            </a:r>
          </a:p>
          <a:p>
            <a:pPr algn="ctr">
              <a:lnSpc>
                <a:spcPct val="100000"/>
              </a:lnSpc>
            </a:pPr>
            <a:endParaRPr lang="en-US" sz="1600" dirty="0">
              <a:latin typeface="Helvetica Neue Light" panose="02000403000000020004" pitchFamily="2" charset="0"/>
              <a:ea typeface="Helvetica Neue Light" panose="02000403000000020004" pitchFamily="2" charset="0"/>
            </a:endParaRPr>
          </a:p>
        </p:txBody>
      </p:sp>
      <p:sp>
        <p:nvSpPr>
          <p:cNvPr id="2" name="Oval 1">
            <a:extLst>
              <a:ext uri="{FF2B5EF4-FFF2-40B4-BE49-F238E27FC236}">
                <a16:creationId xmlns:a16="http://schemas.microsoft.com/office/drawing/2014/main" id="{C9295747-2AC2-1F47-9A15-9B80775B6E87}"/>
              </a:ext>
            </a:extLst>
          </p:cNvPr>
          <p:cNvSpPr/>
          <p:nvPr/>
        </p:nvSpPr>
        <p:spPr>
          <a:xfrm>
            <a:off x="832757" y="1910443"/>
            <a:ext cx="3037114" cy="3037114"/>
          </a:xfrm>
          <a:prstGeom prst="ellipse">
            <a:avLst/>
          </a:prstGeom>
          <a:noFill/>
          <a:ln w="76200">
            <a:solidFill>
              <a:srgbClr val="5EB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D27F25-4953-D64F-A3DE-5E8EB7B78D5D}"/>
              </a:ext>
            </a:extLst>
          </p:cNvPr>
          <p:cNvSpPr/>
          <p:nvPr/>
        </p:nvSpPr>
        <p:spPr>
          <a:xfrm>
            <a:off x="4577587" y="1910443"/>
            <a:ext cx="3037114" cy="3037114"/>
          </a:xfrm>
          <a:prstGeom prst="ellipse">
            <a:avLst/>
          </a:prstGeom>
          <a:noFill/>
          <a:ln w="76200">
            <a:solidFill>
              <a:srgbClr val="5EB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CE73AB6-5F46-E445-BD99-F3F99E8DD3D3}"/>
              </a:ext>
            </a:extLst>
          </p:cNvPr>
          <p:cNvSpPr/>
          <p:nvPr/>
        </p:nvSpPr>
        <p:spPr>
          <a:xfrm>
            <a:off x="8322129" y="1910443"/>
            <a:ext cx="3037114" cy="3037114"/>
          </a:xfrm>
          <a:prstGeom prst="ellipse">
            <a:avLst/>
          </a:prstGeom>
          <a:noFill/>
          <a:ln w="76200">
            <a:solidFill>
              <a:srgbClr val="5EB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596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53E-B40D-4D42-B833-D87ED28BD6C8}"/>
              </a:ext>
            </a:extLst>
          </p:cNvPr>
          <p:cNvSpPr>
            <a:spLocks noGrp="1"/>
          </p:cNvSpPr>
          <p:nvPr>
            <p:ph type="title"/>
          </p:nvPr>
        </p:nvSpPr>
        <p:spPr/>
        <p:txBody>
          <a:bodyPr>
            <a:normAutofit fontScale="90000"/>
          </a:bodyPr>
          <a:lstStyle/>
          <a:p>
            <a:r>
              <a:rPr lang="en-US" dirty="0"/>
              <a:t>Brief – Manifesto</a:t>
            </a:r>
          </a:p>
        </p:txBody>
      </p:sp>
      <p:sp>
        <p:nvSpPr>
          <p:cNvPr id="4" name="Content Placeholder 3">
            <a:extLst>
              <a:ext uri="{FF2B5EF4-FFF2-40B4-BE49-F238E27FC236}">
                <a16:creationId xmlns:a16="http://schemas.microsoft.com/office/drawing/2014/main" id="{189BAB57-589E-784A-BFB9-E67F26776A3A}"/>
              </a:ext>
            </a:extLst>
          </p:cNvPr>
          <p:cNvSpPr>
            <a:spLocks noGrp="1"/>
          </p:cNvSpPr>
          <p:nvPr>
            <p:ph idx="1"/>
          </p:nvPr>
        </p:nvSpPr>
        <p:spPr>
          <a:xfrm>
            <a:off x="1107441" y="3735780"/>
            <a:ext cx="3027341" cy="2248460"/>
          </a:xfrm>
        </p:spPr>
        <p:txBody>
          <a:bodyPr anchor="t">
            <a:normAutofit/>
          </a:bodyPr>
          <a:lstStyle/>
          <a:p>
            <a:pPr marL="0" indent="0" fontAlgn="base">
              <a:lnSpc>
                <a:spcPct val="110000"/>
              </a:lnSpc>
              <a:buNone/>
            </a:pPr>
            <a:r>
              <a:rPr lang="en-US" sz="1600" dirty="0"/>
              <a:t>The blank canvas stares back at us. Asking, what story will you design? Will it </a:t>
            </a:r>
            <a:r>
              <a:rPr lang="en-US" sz="1600" b="1"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inspire</a:t>
            </a:r>
            <a:r>
              <a:rPr lang="en-US" sz="1600" dirty="0"/>
              <a:t>?  Will it revolutionize? Could it possibly </a:t>
            </a:r>
            <a:r>
              <a:rPr lang="en-US" sz="1600" b="1"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nourish the future</a:t>
            </a:r>
            <a:r>
              <a:rPr lang="en-US" sz="1600" b="1" dirty="0">
                <a:solidFill>
                  <a:srgbClr val="5EBA46"/>
                </a:solidFill>
              </a:rPr>
              <a:t> </a:t>
            </a:r>
            <a:r>
              <a:rPr lang="en-US" sz="1600" dirty="0"/>
              <a:t>with meaning and inspiration and something bigger than oneself?</a:t>
            </a:r>
          </a:p>
        </p:txBody>
      </p:sp>
      <p:sp>
        <p:nvSpPr>
          <p:cNvPr id="5" name="Content Placeholder 3">
            <a:extLst>
              <a:ext uri="{FF2B5EF4-FFF2-40B4-BE49-F238E27FC236}">
                <a16:creationId xmlns:a16="http://schemas.microsoft.com/office/drawing/2014/main" id="{BCF3F9C0-DE67-4747-BE31-9000D8D48232}"/>
              </a:ext>
            </a:extLst>
          </p:cNvPr>
          <p:cNvSpPr txBox="1">
            <a:spLocks/>
          </p:cNvSpPr>
          <p:nvPr/>
        </p:nvSpPr>
        <p:spPr>
          <a:xfrm>
            <a:off x="4821090" y="3735780"/>
            <a:ext cx="3027341" cy="22484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10000"/>
              </a:lnSpc>
              <a:buNone/>
            </a:pPr>
            <a:r>
              <a:rPr lang="en-US" sz="1600" dirty="0"/>
              <a:t>No child grows up thinking, I want to be ordinary. We’re all wired to </a:t>
            </a:r>
            <a:r>
              <a:rPr lang="en-US" sz="1600" b="1"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believe in the extraordinary</a:t>
            </a:r>
            <a:r>
              <a:rPr lang="en-US" sz="1600" dirty="0"/>
              <a:t>. And yet, rarely in life are we given the opportunity – indeed, the responsibility – to truly </a:t>
            </a:r>
            <a:r>
              <a:rPr lang="en-US" sz="1600" b="1"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make a difference</a:t>
            </a:r>
            <a:r>
              <a:rPr lang="en-US" sz="1600" dirty="0"/>
              <a:t>.</a:t>
            </a:r>
          </a:p>
        </p:txBody>
      </p:sp>
      <p:sp>
        <p:nvSpPr>
          <p:cNvPr id="6" name="Content Placeholder 3">
            <a:extLst>
              <a:ext uri="{FF2B5EF4-FFF2-40B4-BE49-F238E27FC236}">
                <a16:creationId xmlns:a16="http://schemas.microsoft.com/office/drawing/2014/main" id="{14B29C5D-65B4-FE44-89A2-C08AEBC85797}"/>
              </a:ext>
            </a:extLst>
          </p:cNvPr>
          <p:cNvSpPr txBox="1">
            <a:spLocks/>
          </p:cNvSpPr>
          <p:nvPr/>
        </p:nvSpPr>
        <p:spPr>
          <a:xfrm>
            <a:off x="8534739" y="3735780"/>
            <a:ext cx="3027341" cy="22484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1600" dirty="0"/>
              <a:t>That’s why the blank canvas is our muse. We, the creative agents of change see the blank canvas and our purpose clearly – </a:t>
            </a:r>
            <a:r>
              <a:rPr lang="en-US" sz="1600" b="1"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to nourish the creative potential in everyone</a:t>
            </a:r>
            <a:r>
              <a:rPr lang="en-US" sz="1600" b="1" dirty="0"/>
              <a:t>. </a:t>
            </a:r>
            <a:r>
              <a:rPr lang="en-US" sz="1600" dirty="0"/>
              <a:t> </a:t>
            </a:r>
          </a:p>
        </p:txBody>
      </p:sp>
      <p:pic>
        <p:nvPicPr>
          <p:cNvPr id="4098" name="Picture 2" descr="brown wooden table with white wall">
            <a:extLst>
              <a:ext uri="{FF2B5EF4-FFF2-40B4-BE49-F238E27FC236}">
                <a16:creationId xmlns:a16="http://schemas.microsoft.com/office/drawing/2014/main" id="{DBFD6E6E-9900-C04D-897F-2EC06EF3C5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30" b="7259"/>
          <a:stretch/>
        </p:blipFill>
        <p:spPr bwMode="auto">
          <a:xfrm>
            <a:off x="1219201" y="1244600"/>
            <a:ext cx="2323915" cy="23266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irl using pink paint brush">
            <a:extLst>
              <a:ext uri="{FF2B5EF4-FFF2-40B4-BE49-F238E27FC236}">
                <a16:creationId xmlns:a16="http://schemas.microsoft.com/office/drawing/2014/main" id="{6D61F5DD-518D-434D-89CE-B4EF38390544}"/>
              </a:ext>
            </a:extLst>
          </p:cNvPr>
          <p:cNvPicPr>
            <a:picLocks noChangeArrowheads="1"/>
          </p:cNvPicPr>
          <p:nvPr/>
        </p:nvPicPr>
        <p:blipFill rotWithShape="1">
          <a:blip r:embed="rId3">
            <a:extLst>
              <a:ext uri="{28A0092B-C50C-407E-A947-70E740481C1C}">
                <a14:useLocalDpi xmlns:a14="http://schemas.microsoft.com/office/drawing/2010/main" val="0"/>
              </a:ext>
            </a:extLst>
          </a:blip>
          <a:srcRect r="33547"/>
          <a:stretch/>
        </p:blipFill>
        <p:spPr bwMode="auto">
          <a:xfrm>
            <a:off x="4944922" y="1244600"/>
            <a:ext cx="2326640" cy="23266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ack Fayorit typewriter with printer paper">
            <a:extLst>
              <a:ext uri="{FF2B5EF4-FFF2-40B4-BE49-F238E27FC236}">
                <a16:creationId xmlns:a16="http://schemas.microsoft.com/office/drawing/2014/main" id="{0A9A5B7D-4329-6543-8C1F-11317AEAE5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93" t="22557" r="8293" b="20475"/>
          <a:stretch/>
        </p:blipFill>
        <p:spPr bwMode="auto">
          <a:xfrm>
            <a:off x="8673499" y="1244600"/>
            <a:ext cx="2327937" cy="232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409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3A6D-CA6B-8747-BF4F-76C4E0B87EBA}"/>
              </a:ext>
            </a:extLst>
          </p:cNvPr>
          <p:cNvSpPr>
            <a:spLocks noGrp="1"/>
          </p:cNvSpPr>
          <p:nvPr>
            <p:ph type="title"/>
          </p:nvPr>
        </p:nvSpPr>
        <p:spPr/>
        <p:txBody>
          <a:bodyPr>
            <a:normAutofit fontScale="90000"/>
          </a:bodyPr>
          <a:lstStyle/>
          <a:p>
            <a:r>
              <a:rPr lang="en-US" dirty="0"/>
              <a:t>Brief – WWCS Role</a:t>
            </a:r>
          </a:p>
        </p:txBody>
      </p:sp>
      <p:sp>
        <p:nvSpPr>
          <p:cNvPr id="3" name="Content Placeholder 2">
            <a:extLst>
              <a:ext uri="{FF2B5EF4-FFF2-40B4-BE49-F238E27FC236}">
                <a16:creationId xmlns:a16="http://schemas.microsoft.com/office/drawing/2014/main" id="{65C81CD7-4E32-F44A-B92C-22DDEEB48F9B}"/>
              </a:ext>
            </a:extLst>
          </p:cNvPr>
          <p:cNvSpPr>
            <a:spLocks noGrp="1"/>
          </p:cNvSpPr>
          <p:nvPr>
            <p:ph idx="1"/>
          </p:nvPr>
        </p:nvSpPr>
        <p:spPr>
          <a:xfrm>
            <a:off x="1493520" y="1078051"/>
            <a:ext cx="9204960" cy="2517135"/>
          </a:xfrm>
        </p:spPr>
        <p:txBody>
          <a:bodyPr anchor="ctr">
            <a:normAutofit fontScale="92500"/>
          </a:bodyPr>
          <a:lstStyle/>
          <a:p>
            <a:pPr marL="457200" lvl="1" indent="0" algn="ctr">
              <a:lnSpc>
                <a:spcPct val="100000"/>
              </a:lnSpc>
              <a:buNone/>
            </a:pPr>
            <a:r>
              <a:rPr lang="en-US" sz="3200" dirty="0">
                <a:latin typeface="Helvetica Neue Thin" panose="020B0403020202020204" pitchFamily="34" charset="0"/>
                <a:ea typeface="Helvetica Neue Thin" panose="020B0403020202020204" pitchFamily="34" charset="0"/>
              </a:rPr>
              <a:t>Inside Herbalife Nutrition,</a:t>
            </a:r>
            <a:br>
              <a:rPr lang="en-US" sz="3200" dirty="0">
                <a:latin typeface="Helvetica Neue Thin" panose="020B0403020202020204" pitchFamily="34" charset="0"/>
                <a:ea typeface="Helvetica Neue Thin" panose="020B0403020202020204" pitchFamily="34" charset="0"/>
              </a:rPr>
            </a:br>
            <a:r>
              <a:rPr lang="en-US" sz="3200" dirty="0">
                <a:latin typeface="Helvetica Neue Thin" panose="020B0403020202020204" pitchFamily="34" charset="0"/>
                <a:ea typeface="Helvetica Neue Thin" panose="020B0403020202020204" pitchFamily="34" charset="0"/>
              </a:rPr>
              <a:t>we are a </a:t>
            </a:r>
            <a:r>
              <a:rPr lang="en-US" sz="3200" b="1" dirty="0">
                <a:solidFill>
                  <a:srgbClr val="5EBA46"/>
                </a:solidFill>
                <a:latin typeface="Helvetica Neue" panose="02000503000000020004" pitchFamily="2" charset="0"/>
                <a:ea typeface="Helvetica Neue" panose="02000503000000020004" pitchFamily="2" charset="0"/>
                <a:cs typeface="Helvetica Neue" panose="02000503000000020004" pitchFamily="2" charset="0"/>
              </a:rPr>
              <a:t>creative community</a:t>
            </a:r>
            <a:r>
              <a:rPr lang="en-US" sz="3200" dirty="0">
                <a:solidFill>
                  <a:srgbClr val="5EBA46"/>
                </a:solidFill>
                <a:latin typeface="Helvetica Neue Medium" panose="02000503000000020004" pitchFamily="2" charset="0"/>
                <a:ea typeface="Helvetica Neue Medium" panose="02000503000000020004" pitchFamily="2" charset="0"/>
                <a:cs typeface="Helvetica Neue Medium" panose="02000503000000020004" pitchFamily="2" charset="0"/>
              </a:rPr>
              <a:t> </a:t>
            </a:r>
            <a:r>
              <a:rPr lang="en-US" sz="3200" dirty="0">
                <a:latin typeface="Helvetica Neue Thin" panose="020B0403020202020204" pitchFamily="34" charset="0"/>
                <a:ea typeface="Helvetica Neue Thin" panose="020B0403020202020204" pitchFamily="34" charset="0"/>
              </a:rPr>
              <a:t>designed to help everyone flourish and achieve their best results. </a:t>
            </a:r>
            <a:endParaRPr lang="en-US" dirty="0">
              <a:latin typeface="Helvetica Neue Thin" panose="020B0403020202020204" pitchFamily="34" charset="0"/>
              <a:ea typeface="Helvetica Neue Thin" panose="020B0403020202020204" pitchFamily="34" charset="0"/>
            </a:endParaRPr>
          </a:p>
          <a:p>
            <a:pPr marL="457200" lvl="1" indent="0" algn="ctr">
              <a:lnSpc>
                <a:spcPct val="100000"/>
              </a:lnSpc>
              <a:buNone/>
            </a:pPr>
            <a:endParaRPr lang="en-US"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marL="0" indent="0" algn="ctr" fontAlgn="base">
              <a:lnSpc>
                <a:spcPct val="100000"/>
              </a:lnSpc>
              <a:buNone/>
            </a:pPr>
            <a:r>
              <a:rPr lang="en-US" sz="2000" dirty="0">
                <a:latin typeface="Helvetica Neue Medium" panose="02000503000000020004" pitchFamily="2" charset="0"/>
                <a:ea typeface="Helvetica Neue Medium" panose="02000503000000020004" pitchFamily="2" charset="0"/>
                <a:cs typeface="Helvetica Neue Medium" panose="02000503000000020004" pitchFamily="2" charset="0"/>
              </a:rPr>
              <a:t>The Herbalife Worldwide Creative Services vision consists of four pillars: </a:t>
            </a:r>
            <a:endParaRPr lang="en-US" dirty="0"/>
          </a:p>
        </p:txBody>
      </p:sp>
      <p:sp>
        <p:nvSpPr>
          <p:cNvPr id="4" name="Rectangle 3">
            <a:extLst>
              <a:ext uri="{FF2B5EF4-FFF2-40B4-BE49-F238E27FC236}">
                <a16:creationId xmlns:a16="http://schemas.microsoft.com/office/drawing/2014/main" id="{541B68EB-2953-5C40-91D1-292E22F13559}"/>
              </a:ext>
            </a:extLst>
          </p:cNvPr>
          <p:cNvSpPr/>
          <p:nvPr/>
        </p:nvSpPr>
        <p:spPr>
          <a:xfrm>
            <a:off x="2092960" y="3872577"/>
            <a:ext cx="1097280" cy="1097280"/>
          </a:xfrm>
          <a:prstGeom prst="rect">
            <a:avLst/>
          </a:prstGeom>
          <a:solidFill>
            <a:srgbClr val="5EBA4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BUILD</a:t>
            </a:r>
          </a:p>
        </p:txBody>
      </p:sp>
      <p:sp>
        <p:nvSpPr>
          <p:cNvPr id="5" name="Rectangle 4">
            <a:extLst>
              <a:ext uri="{FF2B5EF4-FFF2-40B4-BE49-F238E27FC236}">
                <a16:creationId xmlns:a16="http://schemas.microsoft.com/office/drawing/2014/main" id="{0705E36D-9A02-A748-B986-514BB57ABE3C}"/>
              </a:ext>
            </a:extLst>
          </p:cNvPr>
          <p:cNvSpPr/>
          <p:nvPr/>
        </p:nvSpPr>
        <p:spPr>
          <a:xfrm>
            <a:off x="4362027" y="3872577"/>
            <a:ext cx="1097280" cy="1097280"/>
          </a:xfrm>
          <a:prstGeom prst="rect">
            <a:avLst/>
          </a:prstGeom>
          <a:solidFill>
            <a:srgbClr val="5EBA4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MAKE</a:t>
            </a:r>
          </a:p>
        </p:txBody>
      </p:sp>
      <p:sp>
        <p:nvSpPr>
          <p:cNvPr id="6" name="Rectangle 5">
            <a:extLst>
              <a:ext uri="{FF2B5EF4-FFF2-40B4-BE49-F238E27FC236}">
                <a16:creationId xmlns:a16="http://schemas.microsoft.com/office/drawing/2014/main" id="{A475B75B-94C2-7D41-993F-71910A1EDE11}"/>
              </a:ext>
            </a:extLst>
          </p:cNvPr>
          <p:cNvSpPr/>
          <p:nvPr/>
        </p:nvSpPr>
        <p:spPr>
          <a:xfrm>
            <a:off x="6631094" y="3872577"/>
            <a:ext cx="1097280" cy="1097280"/>
          </a:xfrm>
          <a:prstGeom prst="rect">
            <a:avLst/>
          </a:prstGeom>
          <a:solidFill>
            <a:srgbClr val="5EBA4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CREATE</a:t>
            </a:r>
          </a:p>
        </p:txBody>
      </p:sp>
      <p:sp>
        <p:nvSpPr>
          <p:cNvPr id="7" name="Rectangle 6">
            <a:extLst>
              <a:ext uri="{FF2B5EF4-FFF2-40B4-BE49-F238E27FC236}">
                <a16:creationId xmlns:a16="http://schemas.microsoft.com/office/drawing/2014/main" id="{76EF11CE-B929-0346-8E54-432D14703FF7}"/>
              </a:ext>
            </a:extLst>
          </p:cNvPr>
          <p:cNvSpPr/>
          <p:nvPr/>
        </p:nvSpPr>
        <p:spPr>
          <a:xfrm>
            <a:off x="8900160" y="3872577"/>
            <a:ext cx="1097280" cy="1097280"/>
          </a:xfrm>
          <a:prstGeom prst="rect">
            <a:avLst/>
          </a:prstGeom>
          <a:solidFill>
            <a:srgbClr val="5EBA4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DESIGN</a:t>
            </a:r>
          </a:p>
        </p:txBody>
      </p:sp>
      <p:sp>
        <p:nvSpPr>
          <p:cNvPr id="8" name="TextBox 7">
            <a:extLst>
              <a:ext uri="{FF2B5EF4-FFF2-40B4-BE49-F238E27FC236}">
                <a16:creationId xmlns:a16="http://schemas.microsoft.com/office/drawing/2014/main" id="{370BD86D-E764-164F-9F95-B287AA6F85F8}"/>
              </a:ext>
            </a:extLst>
          </p:cNvPr>
          <p:cNvSpPr txBox="1"/>
          <p:nvPr/>
        </p:nvSpPr>
        <p:spPr>
          <a:xfrm>
            <a:off x="1981199" y="5083063"/>
            <a:ext cx="1595121" cy="738664"/>
          </a:xfrm>
          <a:prstGeom prst="rect">
            <a:avLst/>
          </a:prstGeom>
          <a:noFill/>
        </p:spPr>
        <p:txBody>
          <a:bodyPr wrap="square" rtlCol="0">
            <a:spAutoFit/>
          </a:bodyPr>
          <a:lstStyle/>
          <a:p>
            <a:pPr marL="9525" lvl="1" fontAlgn="base"/>
            <a:r>
              <a:rPr lang="en-US" sz="1400" dirty="0">
                <a:latin typeface="Helvetica Neue Light" panose="02000403000000020004" pitchFamily="2" charset="0"/>
                <a:ea typeface="Helvetica Neue Light" panose="02000403000000020004" pitchFamily="2" charset="0"/>
              </a:rPr>
              <a:t>Build a foundation of trusted servant leaders</a:t>
            </a:r>
          </a:p>
        </p:txBody>
      </p:sp>
      <p:sp>
        <p:nvSpPr>
          <p:cNvPr id="9" name="TextBox 8">
            <a:extLst>
              <a:ext uri="{FF2B5EF4-FFF2-40B4-BE49-F238E27FC236}">
                <a16:creationId xmlns:a16="http://schemas.microsoft.com/office/drawing/2014/main" id="{3A33DABB-91FF-294F-8197-5013780F791C}"/>
              </a:ext>
            </a:extLst>
          </p:cNvPr>
          <p:cNvSpPr txBox="1"/>
          <p:nvPr/>
        </p:nvSpPr>
        <p:spPr>
          <a:xfrm>
            <a:off x="6519333" y="5083063"/>
            <a:ext cx="1483360" cy="738664"/>
          </a:xfrm>
          <a:prstGeom prst="rect">
            <a:avLst/>
          </a:prstGeom>
          <a:noFill/>
        </p:spPr>
        <p:txBody>
          <a:bodyPr wrap="square" rtlCol="0">
            <a:spAutoFit/>
          </a:bodyPr>
          <a:lstStyle/>
          <a:p>
            <a:pPr marL="9525" lvl="1" fontAlgn="base"/>
            <a:r>
              <a:rPr lang="en-US" sz="1400" dirty="0">
                <a:latin typeface="Helvetica Neue Light" panose="02000403000000020004" pitchFamily="2" charset="0"/>
                <a:ea typeface="Helvetica Neue Light" panose="02000403000000020004" pitchFamily="2" charset="0"/>
              </a:rPr>
              <a:t>Create a thriving and innovative culture </a:t>
            </a:r>
          </a:p>
        </p:txBody>
      </p:sp>
      <p:sp>
        <p:nvSpPr>
          <p:cNvPr id="10" name="TextBox 9">
            <a:extLst>
              <a:ext uri="{FF2B5EF4-FFF2-40B4-BE49-F238E27FC236}">
                <a16:creationId xmlns:a16="http://schemas.microsoft.com/office/drawing/2014/main" id="{9EA0FD89-9B30-3D4F-8A23-F85E855A27FF}"/>
              </a:ext>
            </a:extLst>
          </p:cNvPr>
          <p:cNvSpPr txBox="1"/>
          <p:nvPr/>
        </p:nvSpPr>
        <p:spPr>
          <a:xfrm>
            <a:off x="4250267" y="5083063"/>
            <a:ext cx="1483360" cy="738664"/>
          </a:xfrm>
          <a:prstGeom prst="rect">
            <a:avLst/>
          </a:prstGeom>
          <a:noFill/>
        </p:spPr>
        <p:txBody>
          <a:bodyPr wrap="square" rtlCol="0">
            <a:spAutoFit/>
          </a:bodyPr>
          <a:lstStyle/>
          <a:p>
            <a:pPr marL="9525" lvl="1" fontAlgn="base"/>
            <a:r>
              <a:rPr lang="en-US" sz="1400" dirty="0">
                <a:latin typeface="Helvetica Neue Light" panose="02000403000000020004" pitchFamily="2" charset="0"/>
                <a:ea typeface="Helvetica Neue Light" panose="02000403000000020004" pitchFamily="2" charset="0"/>
              </a:rPr>
              <a:t>Make creativity at the forefront of our business </a:t>
            </a:r>
          </a:p>
        </p:txBody>
      </p:sp>
      <p:sp>
        <p:nvSpPr>
          <p:cNvPr id="11" name="TextBox 10">
            <a:extLst>
              <a:ext uri="{FF2B5EF4-FFF2-40B4-BE49-F238E27FC236}">
                <a16:creationId xmlns:a16="http://schemas.microsoft.com/office/drawing/2014/main" id="{E17D370B-878E-414E-8337-275E83955EF5}"/>
              </a:ext>
            </a:extLst>
          </p:cNvPr>
          <p:cNvSpPr txBox="1"/>
          <p:nvPr/>
        </p:nvSpPr>
        <p:spPr>
          <a:xfrm>
            <a:off x="8788400" y="5083063"/>
            <a:ext cx="1595120" cy="738664"/>
          </a:xfrm>
          <a:prstGeom prst="rect">
            <a:avLst/>
          </a:prstGeom>
          <a:noFill/>
        </p:spPr>
        <p:txBody>
          <a:bodyPr wrap="square" rtlCol="0">
            <a:spAutoFit/>
          </a:bodyPr>
          <a:lstStyle/>
          <a:p>
            <a:pPr marL="9525" fontAlgn="base"/>
            <a:r>
              <a:rPr lang="en-US" sz="1400" dirty="0">
                <a:latin typeface="Helvetica Neue Light" panose="02000403000000020004" pitchFamily="2" charset="0"/>
                <a:ea typeface="Helvetica Neue Light" panose="02000403000000020004" pitchFamily="2" charset="0"/>
              </a:rPr>
              <a:t>Design a creative powerhouse </a:t>
            </a:r>
          </a:p>
          <a:p>
            <a:pPr marL="9525"/>
            <a:endParaRPr lang="en-US" sz="1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68915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182195-FCD2-4D40-BF46-BE3B051565E4}"/>
              </a:ext>
            </a:extLst>
          </p:cNvPr>
          <p:cNvSpPr>
            <a:spLocks noGrp="1"/>
          </p:cNvSpPr>
          <p:nvPr>
            <p:ph type="title"/>
          </p:nvPr>
        </p:nvSpPr>
        <p:spPr/>
        <p:txBody>
          <a:bodyPr/>
          <a:lstStyle/>
          <a:p>
            <a:r>
              <a:rPr lang="en-US"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Concept: Sage</a:t>
            </a:r>
          </a:p>
        </p:txBody>
      </p:sp>
    </p:spTree>
    <p:extLst>
      <p:ext uri="{BB962C8B-B14F-4D97-AF65-F5344CB8AC3E}">
        <p14:creationId xmlns:p14="http://schemas.microsoft.com/office/powerpoint/2010/main" val="3918088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reen and white plant leaves">
            <a:extLst>
              <a:ext uri="{FF2B5EF4-FFF2-40B4-BE49-F238E27FC236}">
                <a16:creationId xmlns:a16="http://schemas.microsoft.com/office/drawing/2014/main" id="{1E984ED2-464A-1C42-81C9-83D0B417698A}"/>
              </a:ext>
            </a:extLst>
          </p:cNvPr>
          <p:cNvPicPr>
            <a:picLocks noChangeArrowheads="1"/>
          </p:cNvPicPr>
          <p:nvPr/>
        </p:nvPicPr>
        <p:blipFill rotWithShape="1">
          <a:blip r:embed="rId2">
            <a:extLst>
              <a:ext uri="{28A0092B-C50C-407E-A947-70E740481C1C}">
                <a14:useLocalDpi xmlns:a14="http://schemas.microsoft.com/office/drawing/2010/main" val="0"/>
              </a:ext>
            </a:extLst>
          </a:blip>
          <a:srcRect t="8066" b="7602"/>
          <a:stretch/>
        </p:blipFill>
        <p:spPr bwMode="auto">
          <a:xfrm>
            <a:off x="1"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10E36A5-3E52-5749-A53D-01CB4DFFFE18}"/>
              </a:ext>
            </a:extLst>
          </p:cNvPr>
          <p:cNvSpPr txBox="1">
            <a:spLocks/>
          </p:cNvSpPr>
          <p:nvPr/>
        </p:nvSpPr>
        <p:spPr>
          <a:xfrm>
            <a:off x="623455" y="2971800"/>
            <a:ext cx="7606146" cy="3424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nSpc>
                <a:spcPct val="110000"/>
              </a:lnSpc>
            </a:pPr>
            <a:br>
              <a:rPr lang="en-US" dirty="0">
                <a:solidFill>
                  <a:schemeClr val="bg1"/>
                </a:solidFill>
              </a:rPr>
            </a:br>
            <a:r>
              <a:rPr lang="en-US" sz="2000" dirty="0">
                <a:solidFill>
                  <a:schemeClr val="bg1"/>
                </a:solidFill>
              </a:rPr>
              <a:t>If we want to make creativity the forefront of our business, we need to blend with the rest of Herbalife Nutrition in an exchange of innovation. </a:t>
            </a:r>
          </a:p>
          <a:p>
            <a:pPr>
              <a:lnSpc>
                <a:spcPct val="110000"/>
              </a:lnSpc>
            </a:pPr>
            <a:endParaRPr lang="en-US" sz="2000" dirty="0">
              <a:solidFill>
                <a:schemeClr val="bg1"/>
              </a:solidFill>
            </a:endParaRPr>
          </a:p>
          <a:p>
            <a:pPr>
              <a:lnSpc>
                <a:spcPct val="110000"/>
              </a:lnSpc>
            </a:pPr>
            <a:r>
              <a:rPr lang="en-US" sz="2000" dirty="0">
                <a:solidFill>
                  <a:schemeClr val="bg1"/>
                </a:solidFill>
                <a:latin typeface="Helvetica Neue Medium"/>
              </a:rPr>
              <a:t>Herbs can be antioxidants that purify, also enhancing brain activity and creativity. Not all herbs can stand alone; they need to synthesize with others to create many layers. In order to enhance flavor, they need to let others influence it.  </a:t>
            </a:r>
            <a:endParaRPr lang="en-US" sz="2000" dirty="0">
              <a:solidFill>
                <a:schemeClr val="bg1"/>
              </a:solidFill>
            </a:endParaRPr>
          </a:p>
        </p:txBody>
      </p:sp>
    </p:spTree>
    <p:extLst>
      <p:ext uri="{BB962C8B-B14F-4D97-AF65-F5344CB8AC3E}">
        <p14:creationId xmlns:p14="http://schemas.microsoft.com/office/powerpoint/2010/main" val="1631164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AA6C0-D9F2-BE41-B724-2ED80A11E24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034" name="Picture 2" descr="large tree in middle of forest during daytime">
            <a:extLst>
              <a:ext uri="{FF2B5EF4-FFF2-40B4-BE49-F238E27FC236}">
                <a16:creationId xmlns:a16="http://schemas.microsoft.com/office/drawing/2014/main" id="{CDD0EDB5-AB9D-7E43-B210-EB27FECDAA38}"/>
              </a:ext>
            </a:extLst>
          </p:cNvPr>
          <p:cNvPicPr>
            <a:picLocks noChangeAspect="1" noChangeArrowheads="1"/>
          </p:cNvPicPr>
          <p:nvPr/>
        </p:nvPicPr>
        <p:blipFill rotWithShape="1">
          <a:blip r:embed="rId2">
            <a:alphaModFix amt="57000"/>
            <a:extLst>
              <a:ext uri="{28A0092B-C50C-407E-A947-70E740481C1C}">
                <a14:useLocalDpi xmlns:a14="http://schemas.microsoft.com/office/drawing/2010/main" val="0"/>
              </a:ext>
            </a:extLst>
          </a:blip>
          <a:srcRect t="7827" b="7827"/>
          <a:stretch/>
        </p:blipFill>
        <p:spPr bwMode="auto">
          <a:xfrm>
            <a:off x="1" y="2419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10E36A5-3E52-5749-A53D-01CB4DFFFE18}"/>
              </a:ext>
            </a:extLst>
          </p:cNvPr>
          <p:cNvSpPr txBox="1">
            <a:spLocks/>
          </p:cNvSpPr>
          <p:nvPr/>
        </p:nvSpPr>
        <p:spPr>
          <a:xfrm>
            <a:off x="623454" y="2514599"/>
            <a:ext cx="7949045" cy="3930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nSpc>
                <a:spcPct val="110000"/>
              </a:lnSpc>
            </a:pPr>
            <a:r>
              <a:rPr lang="en-US" sz="2000" dirty="0">
                <a:solidFill>
                  <a:schemeClr val="bg1"/>
                </a:solidFill>
                <a:latin typeface="Helvetica Neue Medium"/>
              </a:rPr>
              <a:t>Sharing wisdom requires others to think and expand beyond their comfort zone. Our goal is to guide them. We are continually learning and exploring to seek and share truth. Mutual enrichment is a part of our lifestyle as we lead others on their quest for knowledge, beauty and fulfillment.  When we nourish and help them grow, we reach new heights alongside them. </a:t>
            </a:r>
            <a:endParaRPr lang="en-US" sz="2000" dirty="0">
              <a:solidFill>
                <a:schemeClr val="bg1"/>
              </a:solidFill>
            </a:endParaRPr>
          </a:p>
          <a:p>
            <a:pPr>
              <a:lnSpc>
                <a:spcPct val="110000"/>
              </a:lnSpc>
            </a:pPr>
            <a:endParaRPr lang="en-US" sz="2000" dirty="0">
              <a:solidFill>
                <a:schemeClr val="bg1"/>
              </a:solidFill>
            </a:endParaRPr>
          </a:p>
          <a:p>
            <a:pPr>
              <a:lnSpc>
                <a:spcPct val="110000"/>
              </a:lnSpc>
            </a:pPr>
            <a:r>
              <a:rPr lang="en-US" sz="2000" dirty="0">
                <a:solidFill>
                  <a:schemeClr val="bg1"/>
                </a:solidFill>
                <a:latin typeface="Helvetica Neue Medium"/>
              </a:rPr>
              <a:t>We have the tools, we’re confident in our knowledge, recognize potential and are ready to experiment. Every project is a guided journey that moves our partners to a new creative destination, which in turn becomes the next starting point. </a:t>
            </a:r>
            <a:endParaRPr lang="en-US" sz="2000" dirty="0">
              <a:solidFill>
                <a:schemeClr val="bg1"/>
              </a:solidFill>
            </a:endParaRPr>
          </a:p>
        </p:txBody>
      </p:sp>
    </p:spTree>
    <p:extLst>
      <p:ext uri="{BB962C8B-B14F-4D97-AF65-F5344CB8AC3E}">
        <p14:creationId xmlns:p14="http://schemas.microsoft.com/office/powerpoint/2010/main" val="227001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EBBD3C-8744-EC46-B9EF-D6B3E719E84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8" descr="Sage Advice Blog | Shaman, Sage &amp;amp; Sherpa | Marketing Guidance Agency">
            <a:extLst>
              <a:ext uri="{FF2B5EF4-FFF2-40B4-BE49-F238E27FC236}">
                <a16:creationId xmlns:a16="http://schemas.microsoft.com/office/drawing/2014/main" id="{E4861C82-695D-A841-A728-04686E3CEB31}"/>
              </a:ext>
            </a:extLst>
          </p:cNvPr>
          <p:cNvPicPr>
            <a:picLocks noChangeAspect="1" noChangeArrowheads="1"/>
          </p:cNvPicPr>
          <p:nvPr/>
        </p:nvPicPr>
        <p:blipFill rotWithShape="1">
          <a:blip r:embed="rId2">
            <a:alphaModFix amt="67000"/>
            <a:extLst>
              <a:ext uri="{28A0092B-C50C-407E-A947-70E740481C1C}">
                <a14:useLocalDpi xmlns:a14="http://schemas.microsoft.com/office/drawing/2010/main" val="0"/>
              </a:ext>
            </a:extLst>
          </a:blip>
          <a:srcRect l="12637" r="12554" b="329"/>
          <a:stretch/>
        </p:blipFill>
        <p:spPr bwMode="auto">
          <a:xfrm rot="5400000" flipH="1">
            <a:off x="2666208" y="-2666208"/>
            <a:ext cx="6858000" cy="121904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8996D4-179F-8549-897A-1D63BC327BB1}"/>
              </a:ext>
            </a:extLst>
          </p:cNvPr>
          <p:cNvSpPr txBox="1"/>
          <p:nvPr/>
        </p:nvSpPr>
        <p:spPr>
          <a:xfrm>
            <a:off x="4001314" y="4292474"/>
            <a:ext cx="4189372" cy="369332"/>
          </a:xfrm>
          <a:prstGeom prst="rect">
            <a:avLst/>
          </a:prstGeom>
          <a:noFill/>
        </p:spPr>
        <p:txBody>
          <a:bodyPr wrap="square" rtlCol="0">
            <a:spAutoFit/>
          </a:bodyPr>
          <a:lstStyle/>
          <a:p>
            <a:pPr algn="ctr"/>
            <a:r>
              <a:rPr lang="en-US"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CREATIVE REALIZATION</a:t>
            </a:r>
          </a:p>
        </p:txBody>
      </p:sp>
      <p:sp>
        <p:nvSpPr>
          <p:cNvPr id="16" name="TextBox 15">
            <a:extLst>
              <a:ext uri="{FF2B5EF4-FFF2-40B4-BE49-F238E27FC236}">
                <a16:creationId xmlns:a16="http://schemas.microsoft.com/office/drawing/2014/main" id="{D161DFF2-3B78-F344-8D77-B6ADF5BD3E96}"/>
              </a:ext>
            </a:extLst>
          </p:cNvPr>
          <p:cNvSpPr txBox="1"/>
          <p:nvPr/>
        </p:nvSpPr>
        <p:spPr>
          <a:xfrm>
            <a:off x="3930473" y="2000250"/>
            <a:ext cx="4331054" cy="369332"/>
          </a:xfrm>
          <a:prstGeom prst="rect">
            <a:avLst/>
          </a:prstGeom>
          <a:noFill/>
        </p:spPr>
        <p:txBody>
          <a:bodyPr wrap="square" rtlCol="0">
            <a:spAutoFit/>
          </a:bodyPr>
          <a:lstStyle/>
          <a:p>
            <a:pPr algn="ctr"/>
            <a:r>
              <a:rPr lang="en-US"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HERBALIFE NUTRITION</a:t>
            </a:r>
          </a:p>
        </p:txBody>
      </p:sp>
      <p:pic>
        <p:nvPicPr>
          <p:cNvPr id="18" name="Picture 17">
            <a:extLst>
              <a:ext uri="{FF2B5EF4-FFF2-40B4-BE49-F238E27FC236}">
                <a16:creationId xmlns:a16="http://schemas.microsoft.com/office/drawing/2014/main" id="{C2790A31-2E72-F84A-8095-B940FB3EE611}"/>
              </a:ext>
            </a:extLst>
          </p:cNvPr>
          <p:cNvPicPr>
            <a:picLocks noChangeAspect="1"/>
          </p:cNvPicPr>
          <p:nvPr/>
        </p:nvPicPr>
        <p:blipFill>
          <a:blip r:embed="rId3"/>
          <a:stretch>
            <a:fillRect/>
          </a:stretch>
        </p:blipFill>
        <p:spPr>
          <a:xfrm>
            <a:off x="3996977" y="2522763"/>
            <a:ext cx="4198046" cy="1616530"/>
          </a:xfrm>
          <a:prstGeom prst="rect">
            <a:avLst/>
          </a:prstGeom>
        </p:spPr>
      </p:pic>
      <p:sp>
        <p:nvSpPr>
          <p:cNvPr id="19" name="Rectangle 18">
            <a:extLst>
              <a:ext uri="{FF2B5EF4-FFF2-40B4-BE49-F238E27FC236}">
                <a16:creationId xmlns:a16="http://schemas.microsoft.com/office/drawing/2014/main" id="{0E0DC6D4-2520-D246-B8C2-E6F299A8EF90}"/>
              </a:ext>
            </a:extLst>
          </p:cNvPr>
          <p:cNvSpPr/>
          <p:nvPr/>
        </p:nvSpPr>
        <p:spPr>
          <a:xfrm>
            <a:off x="4330998" y="5524954"/>
            <a:ext cx="3530004" cy="526234"/>
          </a:xfrm>
          <a:prstGeom prst="rect">
            <a:avLst/>
          </a:prstGeom>
        </p:spPr>
        <p:txBody>
          <a:bodyPr wrap="none">
            <a:spAutoFit/>
          </a:bodyPr>
          <a:lstStyle/>
          <a:p>
            <a:pPr lvl="0" algn="ctr">
              <a:lnSpc>
                <a:spcPct val="110000"/>
              </a:lnSpc>
            </a:pPr>
            <a:r>
              <a:rPr lang="en-US" sz="2800" spc="300"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Explore forward.</a:t>
            </a:r>
          </a:p>
        </p:txBody>
      </p:sp>
    </p:spTree>
    <p:extLst>
      <p:ext uri="{BB962C8B-B14F-4D97-AF65-F5344CB8AC3E}">
        <p14:creationId xmlns:p14="http://schemas.microsoft.com/office/powerpoint/2010/main" val="2774874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01f87a7-6d6b-4c6c-9d9c-223592a2ba50}" enabled="0" method="" siteId="{101f87a7-6d6b-4c6c-9d9c-223592a2ba50}" removed="1"/>
</clbl:labelList>
</file>

<file path=docProps/app.xml><?xml version="1.0" encoding="utf-8"?>
<Properties xmlns="http://schemas.openxmlformats.org/officeDocument/2006/extended-properties" xmlns:vt="http://schemas.openxmlformats.org/officeDocument/2006/docPropsVTypes">
  <TotalTime>36892</TotalTime>
  <Words>1472</Words>
  <Application>Microsoft Office PowerPoint</Application>
  <PresentationFormat>Widescreen</PresentationFormat>
  <Paragraphs>100</Paragraphs>
  <Slides>21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Helvetica Neue</vt:lpstr>
      <vt:lpstr>Helvetica Neue Light</vt:lpstr>
      <vt:lpstr>Helvetica Neue Medium</vt:lpstr>
      <vt:lpstr>Helvetica Neue Thin</vt:lpstr>
      <vt:lpstr>Office Theme</vt:lpstr>
      <vt:lpstr>New Agency Identity</vt:lpstr>
      <vt:lpstr>PowerPoint Presentation</vt:lpstr>
      <vt:lpstr>PPO</vt:lpstr>
      <vt:lpstr>Brief – Manifesto</vt:lpstr>
      <vt:lpstr>Brief – WWCS Role</vt:lpstr>
      <vt:lpstr>Concept: Sage</vt:lpstr>
      <vt:lpstr>PowerPoint Presentation</vt:lpstr>
      <vt:lpstr>PowerPoint Presentation</vt:lpstr>
      <vt:lpstr>PowerPoint Presentation</vt:lpstr>
      <vt:lpstr>PowerPoint Presentation</vt:lpstr>
      <vt:lpstr>Sage</vt:lpstr>
      <vt:lpstr>Activation for Sage</vt:lpstr>
      <vt:lpstr>Concept: Spaghetti</vt:lpstr>
      <vt:lpstr>PowerPoint Presentation</vt:lpstr>
      <vt:lpstr>PowerPoint Presentation</vt:lpstr>
      <vt:lpstr>PowerPoint Presentation</vt:lpstr>
      <vt:lpstr>PowerPoint Presentation</vt:lpstr>
      <vt:lpstr>Spaghetti</vt:lpstr>
      <vt:lpstr>Activation for Spaghetti</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Watanabe</dc:creator>
  <cp:lastModifiedBy>David Howard</cp:lastModifiedBy>
  <cp:revision>264</cp:revision>
  <dcterms:created xsi:type="dcterms:W3CDTF">2021-04-04T04:50:11Z</dcterms:created>
  <dcterms:modified xsi:type="dcterms:W3CDTF">2026-03-05T19:27:06Z</dcterms:modified>
</cp:coreProperties>
</file>